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60" r:id="rId7"/>
    <p:sldId id="261" r:id="rId8"/>
    <p:sldId id="262" r:id="rId9"/>
    <p:sldId id="263" r:id="rId10"/>
    <p:sldId id="265" r:id="rId11"/>
    <p:sldId id="266" r:id="rId12"/>
    <p:sldId id="267" r:id="rId13"/>
    <p:sldId id="268" r:id="rId14"/>
    <p:sldId id="270" r:id="rId15"/>
    <p:sldId id="419" r:id="rId16"/>
    <p:sldId id="271" r:id="rId17"/>
    <p:sldId id="272" r:id="rId18"/>
    <p:sldId id="274" r:id="rId19"/>
    <p:sldId id="275" r:id="rId20"/>
    <p:sldId id="276" r:id="rId21"/>
    <p:sldId id="277" r:id="rId22"/>
    <p:sldId id="278" r:id="rId23"/>
    <p:sldId id="279" r:id="rId24"/>
    <p:sldId id="280" r:id="rId25"/>
    <p:sldId id="282" r:id="rId26"/>
    <p:sldId id="420" r:id="rId27"/>
    <p:sldId id="283" r:id="rId28"/>
    <p:sldId id="284" r:id="rId29"/>
    <p:sldId id="285" r:id="rId30"/>
    <p:sldId id="286" r:id="rId31"/>
    <p:sldId id="287" r:id="rId32"/>
    <p:sldId id="421" r:id="rId33"/>
    <p:sldId id="288" r:id="rId34"/>
    <p:sldId id="289" r:id="rId35"/>
    <p:sldId id="290" r:id="rId36"/>
    <p:sldId id="291" r:id="rId37"/>
    <p:sldId id="292" r:id="rId38"/>
    <p:sldId id="294" r:id="rId39"/>
    <p:sldId id="422" r:id="rId40"/>
    <p:sldId id="295" r:id="rId41"/>
    <p:sldId id="296" r:id="rId42"/>
    <p:sldId id="297" r:id="rId43"/>
    <p:sldId id="298" r:id="rId44"/>
    <p:sldId id="299" r:id="rId45"/>
    <p:sldId id="300" r:id="rId46"/>
    <p:sldId id="302" r:id="rId47"/>
    <p:sldId id="303" r:id="rId48"/>
    <p:sldId id="304" r:id="rId49"/>
    <p:sldId id="305" r:id="rId50"/>
    <p:sldId id="307" r:id="rId51"/>
    <p:sldId id="308" r:id="rId52"/>
    <p:sldId id="311" r:id="rId53"/>
    <p:sldId id="312" r:id="rId54"/>
    <p:sldId id="313" r:id="rId55"/>
    <p:sldId id="314" r:id="rId56"/>
    <p:sldId id="315" r:id="rId57"/>
    <p:sldId id="317" r:id="rId58"/>
    <p:sldId id="423" r:id="rId59"/>
    <p:sldId id="318" r:id="rId60"/>
    <p:sldId id="319" r:id="rId61"/>
    <p:sldId id="320" r:id="rId62"/>
    <p:sldId id="321" r:id="rId63"/>
    <p:sldId id="322" r:id="rId64"/>
    <p:sldId id="323" r:id="rId65"/>
    <p:sldId id="324" r:id="rId66"/>
    <p:sldId id="326" r:id="rId67"/>
    <p:sldId id="424" r:id="rId68"/>
    <p:sldId id="327" r:id="rId69"/>
    <p:sldId id="328" r:id="rId70"/>
    <p:sldId id="329" r:id="rId71"/>
    <p:sldId id="330" r:id="rId72"/>
    <p:sldId id="331" r:id="rId73"/>
    <p:sldId id="332" r:id="rId74"/>
    <p:sldId id="334" r:id="rId75"/>
    <p:sldId id="425" r:id="rId76"/>
    <p:sldId id="335" r:id="rId77"/>
    <p:sldId id="336" r:id="rId78"/>
    <p:sldId id="337" r:id="rId79"/>
    <p:sldId id="338" r:id="rId80"/>
    <p:sldId id="339" r:id="rId81"/>
    <p:sldId id="340" r:id="rId82"/>
    <p:sldId id="341" r:id="rId83"/>
    <p:sldId id="343" r:id="rId84"/>
    <p:sldId id="344" r:id="rId85"/>
    <p:sldId id="345" r:id="rId86"/>
    <p:sldId id="346" r:id="rId87"/>
    <p:sldId id="347" r:id="rId88"/>
    <p:sldId id="349" r:id="rId89"/>
    <p:sldId id="351" r:id="rId90"/>
    <p:sldId id="428" r:id="rId91"/>
    <p:sldId id="352" r:id="rId92"/>
    <p:sldId id="353" r:id="rId93"/>
    <p:sldId id="354" r:id="rId94"/>
    <p:sldId id="355" r:id="rId95"/>
    <p:sldId id="356" r:id="rId96"/>
    <p:sldId id="357" r:id="rId97"/>
    <p:sldId id="359" r:id="rId98"/>
    <p:sldId id="429" r:id="rId99"/>
    <p:sldId id="360" r:id="rId100"/>
    <p:sldId id="361" r:id="rId101"/>
    <p:sldId id="362" r:id="rId102"/>
    <p:sldId id="363" r:id="rId103"/>
    <p:sldId id="364" r:id="rId104"/>
    <p:sldId id="365" r:id="rId105"/>
    <p:sldId id="366" r:id="rId106"/>
    <p:sldId id="430" r:id="rId107"/>
    <p:sldId id="367" r:id="rId108"/>
    <p:sldId id="368" r:id="rId109"/>
    <p:sldId id="369" r:id="rId110"/>
    <p:sldId id="370" r:id="rId111"/>
    <p:sldId id="372" r:id="rId112"/>
    <p:sldId id="373" r:id="rId113"/>
    <p:sldId id="375" r:id="rId114"/>
    <p:sldId id="431" r:id="rId115"/>
    <p:sldId id="376" r:id="rId116"/>
    <p:sldId id="377" r:id="rId117"/>
    <p:sldId id="378" r:id="rId118"/>
    <p:sldId id="379" r:id="rId119"/>
    <p:sldId id="380" r:id="rId120"/>
    <p:sldId id="381" r:id="rId121"/>
    <p:sldId id="383" r:id="rId122"/>
    <p:sldId id="432" r:id="rId123"/>
    <p:sldId id="384" r:id="rId124"/>
    <p:sldId id="385" r:id="rId125"/>
    <p:sldId id="386" r:id="rId126"/>
    <p:sldId id="387" r:id="rId127"/>
    <p:sldId id="388" r:id="rId128"/>
    <p:sldId id="434" r:id="rId129"/>
    <p:sldId id="389" r:id="rId130"/>
    <p:sldId id="390" r:id="rId131"/>
    <p:sldId id="391" r:id="rId132"/>
    <p:sldId id="392" r:id="rId133"/>
    <p:sldId id="393" r:id="rId134"/>
    <p:sldId id="395" r:id="rId135"/>
    <p:sldId id="435" r:id="rId136"/>
    <p:sldId id="396" r:id="rId137"/>
    <p:sldId id="397" r:id="rId138"/>
    <p:sldId id="398" r:id="rId139"/>
    <p:sldId id="399" r:id="rId140"/>
    <p:sldId id="401" r:id="rId141"/>
    <p:sldId id="436" r:id="rId142"/>
    <p:sldId id="402" r:id="rId143"/>
    <p:sldId id="403" r:id="rId144"/>
    <p:sldId id="404" r:id="rId145"/>
    <p:sldId id="405" r:id="rId146"/>
    <p:sldId id="406" r:id="rId147"/>
    <p:sldId id="408" r:id="rId148"/>
    <p:sldId id="437" r:id="rId149"/>
    <p:sldId id="409" r:id="rId150"/>
    <p:sldId id="410" r:id="rId151"/>
    <p:sldId id="411" r:id="rId152"/>
    <p:sldId id="413" r:id="rId153"/>
    <p:sldId id="438" r:id="rId154"/>
    <p:sldId id="440" r:id="rId155"/>
    <p:sldId id="415" r:id="rId156"/>
    <p:sldId id="416" r:id="rId157"/>
    <p:sldId id="414" r:id="rId158"/>
    <p:sldId id="417" r:id="rId159"/>
    <p:sldId id="418" r:id="rId160"/>
  </p:sldIdLst>
  <p:sldSz cx="12192000" cy="6858000"/>
  <p:notesSz cx="6858000" cy="12192000"/>
  <p:custDataLst>
    <p:tags r:id="rId164"/>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200" d="100"/>
        <a:sy n="200" d="100"/>
      </p:scale>
      <p:origin x="0" y="-188538"/>
    </p:cViewPr>
  </p:sorterViewPr>
  <p:gridSpacing cx="76200" cy="76200"/>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4" Type="http://schemas.openxmlformats.org/officeDocument/2006/relationships/tags" Target="tags/tag1.xml"/><Relationship Id="rId163" Type="http://schemas.openxmlformats.org/officeDocument/2006/relationships/tableStyles" Target="tableStyles.xml"/><Relationship Id="rId162" Type="http://schemas.openxmlformats.org/officeDocument/2006/relationships/viewProps" Target="viewProps.xml"/><Relationship Id="rId161" Type="http://schemas.openxmlformats.org/officeDocument/2006/relationships/presProps" Target="presProps.xml"/><Relationship Id="rId160" Type="http://schemas.openxmlformats.org/officeDocument/2006/relationships/slide" Target="slides/slide157.xml"/><Relationship Id="rId16" Type="http://schemas.openxmlformats.org/officeDocument/2006/relationships/slide" Target="slides/slide13.xml"/><Relationship Id="rId159" Type="http://schemas.openxmlformats.org/officeDocument/2006/relationships/slide" Target="slides/slide156.xml"/><Relationship Id="rId158" Type="http://schemas.openxmlformats.org/officeDocument/2006/relationships/slide" Target="slides/slide155.xml"/><Relationship Id="rId157" Type="http://schemas.openxmlformats.org/officeDocument/2006/relationships/slide" Target="slides/slide154.xml"/><Relationship Id="rId156" Type="http://schemas.openxmlformats.org/officeDocument/2006/relationships/slide" Target="slides/slide153.xml"/><Relationship Id="rId155" Type="http://schemas.openxmlformats.org/officeDocument/2006/relationships/slide" Target="slides/slide152.xml"/><Relationship Id="rId154" Type="http://schemas.openxmlformats.org/officeDocument/2006/relationships/slide" Target="slides/slide151.xml"/><Relationship Id="rId153" Type="http://schemas.openxmlformats.org/officeDocument/2006/relationships/slide" Target="slides/slide150.xml"/><Relationship Id="rId152" Type="http://schemas.openxmlformats.org/officeDocument/2006/relationships/slide" Target="slides/slide149.xml"/><Relationship Id="rId151" Type="http://schemas.openxmlformats.org/officeDocument/2006/relationships/slide" Target="slides/slide148.xml"/><Relationship Id="rId150" Type="http://schemas.openxmlformats.org/officeDocument/2006/relationships/slide" Target="slides/slide147.xml"/><Relationship Id="rId15" Type="http://schemas.openxmlformats.org/officeDocument/2006/relationships/slide" Target="slides/slide12.xml"/><Relationship Id="rId149" Type="http://schemas.openxmlformats.org/officeDocument/2006/relationships/slide" Target="slides/slide146.xml"/><Relationship Id="rId148" Type="http://schemas.openxmlformats.org/officeDocument/2006/relationships/slide" Target="slides/slide145.xml"/><Relationship Id="rId147" Type="http://schemas.openxmlformats.org/officeDocument/2006/relationships/slide" Target="slides/slide144.xml"/><Relationship Id="rId146" Type="http://schemas.openxmlformats.org/officeDocument/2006/relationships/slide" Target="slides/slide143.xml"/><Relationship Id="rId145" Type="http://schemas.openxmlformats.org/officeDocument/2006/relationships/slide" Target="slides/slide142.xml"/><Relationship Id="rId144" Type="http://schemas.openxmlformats.org/officeDocument/2006/relationships/slide" Target="slides/slide141.xml"/><Relationship Id="rId143" Type="http://schemas.openxmlformats.org/officeDocument/2006/relationships/slide" Target="slides/slide140.xml"/><Relationship Id="rId142" Type="http://schemas.openxmlformats.org/officeDocument/2006/relationships/slide" Target="slides/slide139.xml"/><Relationship Id="rId141" Type="http://schemas.openxmlformats.org/officeDocument/2006/relationships/slide" Target="slides/slide138.xml"/><Relationship Id="rId140" Type="http://schemas.openxmlformats.org/officeDocument/2006/relationships/slide" Target="slides/slide137.xml"/><Relationship Id="rId14" Type="http://schemas.openxmlformats.org/officeDocument/2006/relationships/slide" Target="slides/slide11.xml"/><Relationship Id="rId139" Type="http://schemas.openxmlformats.org/officeDocument/2006/relationships/slide" Target="slides/slide136.xml"/><Relationship Id="rId138" Type="http://schemas.openxmlformats.org/officeDocument/2006/relationships/slide" Target="slides/slide135.xml"/><Relationship Id="rId137" Type="http://schemas.openxmlformats.org/officeDocument/2006/relationships/slide" Target="slides/slide134.xml"/><Relationship Id="rId136" Type="http://schemas.openxmlformats.org/officeDocument/2006/relationships/slide" Target="slides/slide133.xml"/><Relationship Id="rId135" Type="http://schemas.openxmlformats.org/officeDocument/2006/relationships/slide" Target="slides/slide132.xml"/><Relationship Id="rId134" Type="http://schemas.openxmlformats.org/officeDocument/2006/relationships/slide" Target="slides/slide131.xml"/><Relationship Id="rId133" Type="http://schemas.openxmlformats.org/officeDocument/2006/relationships/slide" Target="slides/slide130.xml"/><Relationship Id="rId132" Type="http://schemas.openxmlformats.org/officeDocument/2006/relationships/slide" Target="slides/slide129.xml"/><Relationship Id="rId131" Type="http://schemas.openxmlformats.org/officeDocument/2006/relationships/slide" Target="slides/slide128.xml"/><Relationship Id="rId130" Type="http://schemas.openxmlformats.org/officeDocument/2006/relationships/slide" Target="slides/slide127.xml"/><Relationship Id="rId13" Type="http://schemas.openxmlformats.org/officeDocument/2006/relationships/slide" Target="slides/slide10.xml"/><Relationship Id="rId129" Type="http://schemas.openxmlformats.org/officeDocument/2006/relationships/slide" Target="slides/slide126.xml"/><Relationship Id="rId128" Type="http://schemas.openxmlformats.org/officeDocument/2006/relationships/slide" Target="slides/slide125.xml"/><Relationship Id="rId127" Type="http://schemas.openxmlformats.org/officeDocument/2006/relationships/slide" Target="slides/slide124.xml"/><Relationship Id="rId126" Type="http://schemas.openxmlformats.org/officeDocument/2006/relationships/slide" Target="slides/slide123.xml"/><Relationship Id="rId125" Type="http://schemas.openxmlformats.org/officeDocument/2006/relationships/slide" Target="slides/slide122.xml"/><Relationship Id="rId124" Type="http://schemas.openxmlformats.org/officeDocument/2006/relationships/slide" Target="slides/slide121.xml"/><Relationship Id="rId123" Type="http://schemas.openxmlformats.org/officeDocument/2006/relationships/slide" Target="slides/slide120.xml"/><Relationship Id="rId122" Type="http://schemas.openxmlformats.org/officeDocument/2006/relationships/slide" Target="slides/slide119.xml"/><Relationship Id="rId121" Type="http://schemas.openxmlformats.org/officeDocument/2006/relationships/slide" Target="slides/slide118.xml"/><Relationship Id="rId120" Type="http://schemas.openxmlformats.org/officeDocument/2006/relationships/slide" Target="slides/slide117.xml"/><Relationship Id="rId12" Type="http://schemas.openxmlformats.org/officeDocument/2006/relationships/slide" Target="slides/slide9.xml"/><Relationship Id="rId119" Type="http://schemas.openxmlformats.org/officeDocument/2006/relationships/slide" Target="slides/slide116.xml"/><Relationship Id="rId118" Type="http://schemas.openxmlformats.org/officeDocument/2006/relationships/slide" Target="slides/slide115.xml"/><Relationship Id="rId117" Type="http://schemas.openxmlformats.org/officeDocument/2006/relationships/slide" Target="slides/slide114.xml"/><Relationship Id="rId116" Type="http://schemas.openxmlformats.org/officeDocument/2006/relationships/slide" Target="slides/slide113.xml"/><Relationship Id="rId115" Type="http://schemas.openxmlformats.org/officeDocument/2006/relationships/slide" Target="slides/slide112.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0.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1.xml"/></Relationships>
</file>

<file path=ppt/notesSlides/_rels/notesSlide1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3.xml"/></Relationships>
</file>

<file path=ppt/notesSlides/_rels/notesSlide1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4.xml"/></Relationships>
</file>

<file path=ppt/notesSlides/_rels/notesSlide1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5.xml"/></Relationships>
</file>

<file path=ppt/notesSlides/_rels/notesSlide10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6.xml"/></Relationships>
</file>

<file path=ppt/notesSlides/_rels/notesSlide10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7.xml"/></Relationships>
</file>

<file path=ppt/notesSlides/_rels/notesSlide10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8.xml"/></Relationships>
</file>

<file path=ppt/notesSlides/_rels/notesSlide10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9.xml"/></Relationships>
</file>

<file path=ppt/notesSlides/_rels/notesSlide10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2.xml"/></Relationships>
</file>

<file path=ppt/notesSlides/_rels/notesSlide1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3.xml"/></Relationships>
</file>

<file path=ppt/notesSlides/_rels/notesSlide1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4.xml"/></Relationships>
</file>

<file path=ppt/notesSlides/_rels/notesSlide1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5.xml"/></Relationships>
</file>

<file path=ppt/notesSlides/_rels/notesSlide1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7.xml"/></Relationships>
</file>

<file path=ppt/notesSlides/_rels/notesSlide1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8.xml"/></Relationships>
</file>

<file path=ppt/notesSlides/_rels/notesSlide1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9.xml"/></Relationships>
</file>

<file path=ppt/notesSlides/_rels/notesSlide1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0.xml"/></Relationships>
</file>

<file path=ppt/notesSlides/_rels/notesSlide1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1.xml"/></Relationships>
</file>

<file path=ppt/notesSlides/_rels/notesSlide1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4.xml"/></Relationships>
</file>

<file path=ppt/notesSlides/_rels/notesSlide1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5.xml"/></Relationships>
</file>

<file path=ppt/notesSlides/_rels/notesSlide1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6.xml"/></Relationships>
</file>

<file path=ppt/notesSlides/_rels/notesSlide1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7.xml"/></Relationships>
</file>

<file path=ppt/notesSlides/_rels/notesSlide1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8.xml"/></Relationships>
</file>

<file path=ppt/notesSlides/_rels/notesSlide1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0.xml"/></Relationships>
</file>

<file path=ppt/notesSlides/_rels/notesSlide1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1.xml"/></Relationships>
</file>

<file path=ppt/notesSlides/_rels/notesSlide1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2.xml"/></Relationships>
</file>

<file path=ppt/notesSlides/_rels/notesSlide1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3.xml"/></Relationships>
</file>

<file path=ppt/notesSlides/_rels/notesSlide1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5.xml"/></Relationships>
</file>

<file path=ppt/notesSlides/_rels/notesSlide1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7.xml"/></Relationships>
</file>

<file path=ppt/notesSlides/_rels/notesSlide1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8.xml"/></Relationships>
</file>

<file path=ppt/notesSlides/_rels/notesSlide1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9.xml"/></Relationships>
</file>

<file path=ppt/notesSlides/_rels/notesSlide1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0.xml"/></Relationships>
</file>

<file path=ppt/notesSlides/_rels/notesSlide1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3.xml"/></Relationships>
</file>

<file path=ppt/notesSlides/_rels/notesSlide1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4.xml"/></Relationships>
</file>

<file path=ppt/notesSlides/_rels/notesSlide1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5.xml"/></Relationships>
</file>

<file path=ppt/notesSlides/_rels/notesSlide1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6.xml"/></Relationships>
</file>

<file path=ppt/notesSlides/_rels/notesSlide1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7.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1e6a9fc5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cdea9941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cc96d063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daff885c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7f323a11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ae98f322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d9acd630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3977e533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09eecea4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a4961cbd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099f51e46103c3b2084da#tid=68f734a87025800008f0879d#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f1301209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774461a9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87bb4209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6ee896c8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b44ebbec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内容1#df=4892160e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内容1#df=30127764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内容1#df=a52390a7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内容1#df=5e659164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内容1#df=700f5483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刷读后续写</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英语  选择性必修      第四册  YL</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be6c248a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729016e6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0" Type="http://schemas.openxmlformats.org/officeDocument/2006/relationships/theme" Target="../theme/theme1.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3.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3.xml"/></Relationships>
</file>

<file path=ppt/slides/_rels/slide102.xml.rels><?xml version="1.0" encoding="UTF-8" standalone="yes"?>
<Relationships xmlns="http://schemas.openxmlformats.org/package/2006/relationships"><Relationship Id="rId4" Type="http://schemas.openxmlformats.org/officeDocument/2006/relationships/notesSlide" Target="../notesSlides/notesSlide93.xml"/><Relationship Id="rId3" Type="http://schemas.openxmlformats.org/officeDocument/2006/relationships/slideLayout" Target="../slideLayouts/slideLayout23.xml"/><Relationship Id="rId2" Type="http://schemas.openxmlformats.org/officeDocument/2006/relationships/image" Target="../media/image8.jpeg"/><Relationship Id="rId1" Type="http://schemas.openxmlformats.org/officeDocument/2006/relationships/image" Target="../media/image7.jpeg"/></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3.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3.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3.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3.xml"/></Relationships>
</file>

<file path=ppt/slides/_rels/slide109.xml.rels><?xml version="1.0" encoding="UTF-8" standalone="yes"?>
<Relationships xmlns="http://schemas.openxmlformats.org/package/2006/relationships"><Relationship Id="rId3" Type="http://schemas.openxmlformats.org/officeDocument/2006/relationships/notesSlide" Target="../notesSlides/notesSlide99.xml"/><Relationship Id="rId2" Type="http://schemas.openxmlformats.org/officeDocument/2006/relationships/slideLayout" Target="../slideLayouts/slideLayout23.xml"/><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10.xml.rels><?xml version="1.0" encoding="UTF-8" standalone="yes"?>
<Relationships xmlns="http://schemas.openxmlformats.org/package/2006/relationships"><Relationship Id="rId4" Type="http://schemas.openxmlformats.org/officeDocument/2006/relationships/notesSlide" Target="../notesSlides/notesSlide100.xml"/><Relationship Id="rId3" Type="http://schemas.openxmlformats.org/officeDocument/2006/relationships/slideLayout" Target="../slideLayouts/slideLayout23.xml"/><Relationship Id="rId2" Type="http://schemas.openxmlformats.org/officeDocument/2006/relationships/image" Target="../media/image8.jpeg"/><Relationship Id="rId1" Type="http://schemas.openxmlformats.org/officeDocument/2006/relationships/image" Target="../media/image7.jpeg"/></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4.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4.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4.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4.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4.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4.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4.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5.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5.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5.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5.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5.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5.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5.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5.xml"/></Relationships>
</file>

<file path=ppt/slides/_rels/slide131.xml.rels><?xml version="1.0" encoding="UTF-8" standalone="yes"?>
<Relationships xmlns="http://schemas.openxmlformats.org/package/2006/relationships"><Relationship Id="rId3" Type="http://schemas.openxmlformats.org/officeDocument/2006/relationships/notesSlide" Target="../notesSlides/notesSlide118.xml"/><Relationship Id="rId2" Type="http://schemas.openxmlformats.org/officeDocument/2006/relationships/slideLayout" Target="../slideLayouts/slideLayout25.xml"/><Relationship Id="rId1" Type="http://schemas.openxmlformats.org/officeDocument/2006/relationships/image" Target="../media/image12.png"/></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6.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6.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6.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6.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6.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7.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7.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7.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7.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7.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7.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28.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28.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28.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29.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29.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29.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29.xml"/></Relationships>
</file>

<file path=ppt/slides/_rels/slide156.xml.rels><?xml version="1.0" encoding="UTF-8" standalone="yes"?>
<Relationships xmlns="http://schemas.openxmlformats.org/package/2006/relationships"><Relationship Id="rId4" Type="http://schemas.openxmlformats.org/officeDocument/2006/relationships/notesSlide" Target="../notesSlides/notesSlide138.xml"/><Relationship Id="rId3" Type="http://schemas.openxmlformats.org/officeDocument/2006/relationships/slideLayout" Target="../slideLayouts/slideLayout29.xml"/><Relationship Id="rId2" Type="http://schemas.openxmlformats.org/officeDocument/2006/relationships/image" Target="../media/image8.jpeg"/><Relationship Id="rId1" Type="http://schemas.openxmlformats.org/officeDocument/2006/relationships/image" Target="../media/image7.jpeg"/></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12.xml"/><Relationship Id="rId2" Type="http://schemas.openxmlformats.org/officeDocument/2006/relationships/image" Target="../media/image8.jpeg"/><Relationship Id="rId1" Type="http://schemas.openxmlformats.org/officeDocument/2006/relationships/image" Target="../media/image7.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7.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17.xml"/><Relationship Id="rId1" Type="http://schemas.openxmlformats.org/officeDocument/2006/relationships/image" Target="../media/image9.png"/></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8.xml"/></Relationships>
</file>

<file path=ppt/slides/_rels/slide71.xml.rels><?xml version="1.0" encoding="UTF-8" standalone="yes"?>
<Relationships xmlns="http://schemas.openxmlformats.org/package/2006/relationships"><Relationship Id="rId4" Type="http://schemas.openxmlformats.org/officeDocument/2006/relationships/notesSlide" Target="../notesSlides/notesSlide65.xml"/><Relationship Id="rId3" Type="http://schemas.openxmlformats.org/officeDocument/2006/relationships/slideLayout" Target="../slideLayouts/slideLayout18.xml"/><Relationship Id="rId2" Type="http://schemas.openxmlformats.org/officeDocument/2006/relationships/image" Target="../media/image8.jpeg"/><Relationship Id="rId1" Type="http://schemas.openxmlformats.org/officeDocument/2006/relationships/image" Target="../media/image7.jpe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9.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9.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9.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9.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9.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9.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73.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0.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0.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0.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0.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0.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1.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2.xml"/></Relationships>
</file>

<file path=ppt/slides/_rels/slide93.xml.rels><?xml version="1.0" encoding="UTF-8" standalone="yes"?>
<Relationships xmlns="http://schemas.openxmlformats.org/package/2006/relationships"><Relationship Id="rId3" Type="http://schemas.openxmlformats.org/officeDocument/2006/relationships/notesSlide" Target="../notesSlides/notesSlide85.xml"/><Relationship Id="rId2" Type="http://schemas.openxmlformats.org/officeDocument/2006/relationships/slideLayout" Target="../slideLayouts/slideLayout22.xml"/><Relationship Id="rId1" Type="http://schemas.openxmlformats.org/officeDocument/2006/relationships/image" Target="../media/image10.png"/></Relationships>
</file>

<file path=ppt/slides/_rels/slide94.xml.rels><?xml version="1.0" encoding="UTF-8" standalone="yes"?>
<Relationships xmlns="http://schemas.openxmlformats.org/package/2006/relationships"><Relationship Id="rId3" Type="http://schemas.openxmlformats.org/officeDocument/2006/relationships/notesSlide" Target="../notesSlides/notesSlide86.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3.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3.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5_1#f47f051c5?vja=1&amp;pid=729016e67&amp;color=0,0,0&amp;vtp=1&amp;bt=1"/>
          <p:cNvSpPr/>
          <p:nvPr/>
        </p:nvSpPr>
        <p:spPr>
          <a:xfrm>
            <a:off x="722376" y="900000"/>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5.一群男孩和女孩围坐在一张桌子旁，开心地说笑。（倒装句；</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伴随状语）</a:t>
            </a:r>
            <a:endParaRPr lang="en-US" altLang="zh-CN" sz="2000" dirty="0"/>
          </a:p>
          <a:p>
            <a:pPr algn="just">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B_6_AN.56_1#f47f051c5.blank?vja=1&amp;pid=729016e67&amp;color=0,0,0&amp;vpa=30&amp;vtp=1"/>
          <p:cNvSpPr/>
          <p:nvPr/>
        </p:nvSpPr>
        <p:spPr>
          <a:xfrm>
            <a:off x="795401" y="1242900"/>
            <a:ext cx="1581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Around/Round</a:t>
            </a:r>
            <a:endParaRPr lang="en-US" altLang="zh-CN" sz="2000" dirty="0"/>
          </a:p>
        </p:txBody>
      </p:sp>
      <p:sp>
        <p:nvSpPr>
          <p:cNvPr id="4" name="QB_6_AN.57_1#f47f051c5.blank?vja=1&amp;pid=729016e67&amp;color=0,0,0&amp;vpa=31&amp;vtp=1"/>
          <p:cNvSpPr/>
          <p:nvPr/>
        </p:nvSpPr>
        <p:spPr>
          <a:xfrm>
            <a:off x="2752789" y="1242900"/>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5" name="QB_6_AN.58_1#f47f051c5.blank?vja=1&amp;pid=729016e67&amp;color=0,0,0&amp;vpa=32&amp;vtp=1"/>
          <p:cNvSpPr/>
          <p:nvPr/>
        </p:nvSpPr>
        <p:spPr>
          <a:xfrm>
            <a:off x="3300476" y="1242900"/>
            <a:ext cx="549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table</a:t>
            </a:r>
            <a:endParaRPr lang="en-US" altLang="zh-CN" sz="2000" dirty="0"/>
          </a:p>
        </p:txBody>
      </p:sp>
      <p:sp>
        <p:nvSpPr>
          <p:cNvPr id="6" name="QB_6_AN.59_1#f47f051c5.blank?vja=1&amp;pid=729016e67&amp;color=0,0,0&amp;vpa=33&amp;vtp=1"/>
          <p:cNvSpPr/>
          <p:nvPr/>
        </p:nvSpPr>
        <p:spPr>
          <a:xfrm>
            <a:off x="4191064" y="1242900"/>
            <a:ext cx="7445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sat/sits</a:t>
            </a:r>
            <a:endParaRPr lang="en-US" altLang="zh-CN" sz="2000" dirty="0"/>
          </a:p>
        </p:txBody>
      </p:sp>
      <p:sp>
        <p:nvSpPr>
          <p:cNvPr id="7" name="QB_6_AN.60_1#f47f051c5.blank?vja=1&amp;pid=729016e67&amp;color=0,0,0&amp;vpa=34&amp;vtp=1"/>
          <p:cNvSpPr/>
          <p:nvPr/>
        </p:nvSpPr>
        <p:spPr>
          <a:xfrm>
            <a:off x="8521764" y="1230200"/>
            <a:ext cx="760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talking</a:t>
            </a:r>
            <a:endParaRPr lang="en-US" altLang="zh-CN" sz="2000" dirty="0"/>
          </a:p>
        </p:txBody>
      </p:sp>
      <p:sp>
        <p:nvSpPr>
          <p:cNvPr id="8" name="QB_6_AN.61_1#f47f051c5.blank?vja=1&amp;pid=729016e67&amp;color=0,0,0&amp;vpa=35&amp;vtp=1"/>
          <p:cNvSpPr/>
          <p:nvPr/>
        </p:nvSpPr>
        <p:spPr>
          <a:xfrm>
            <a:off x="9615551" y="1242900"/>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9" name="QB_6_AN.62_1#f47f051c5.blank?vja=1&amp;pid=729016e67&amp;color=0,0,0&amp;vpa=36&amp;vtp=1"/>
          <p:cNvSpPr/>
          <p:nvPr/>
        </p:nvSpPr>
        <p:spPr>
          <a:xfrm>
            <a:off x="10404539" y="1230200"/>
            <a:ext cx="944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laughing</a:t>
            </a:r>
            <a:endParaRPr lang="en-US" altLang="zh-CN" sz="2000" dirty="0"/>
          </a:p>
        </p:txBody>
      </p:sp>
      <p:sp>
        <p:nvSpPr>
          <p:cNvPr id="10" name="QB_6_AN.63_1#f47f051c5.blank?vja=1&amp;pid=729016e67&amp;color=0,0,0&amp;vpa=37&amp;vtp=1"/>
          <p:cNvSpPr/>
          <p:nvPr/>
        </p:nvSpPr>
        <p:spPr>
          <a:xfrm>
            <a:off x="795401" y="1611200"/>
            <a:ext cx="817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happily</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82_1#7bed0d18b?vja=1&amp;pid=c2c2828d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fatherhood?(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83_1#7bed0d18b.bracket?vja=1&amp;pid=c2c2828da&amp;color=0,0,0&amp;vpa=225&amp;vtp=1"/>
          <p:cNvSpPr/>
          <p:nvPr/>
        </p:nvSpPr>
        <p:spPr>
          <a:xfrm>
            <a:off x="68406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482_2#7bed0d18b.choices?vja=1&amp;pid=c2c2828da&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748280" algn="l"/>
                <a:tab pos="5483860" algn="l"/>
                <a:tab pos="821944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Fearful.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Proud.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.Amused.</a:t>
            </a:r>
            <a:endParaRPr lang="en-US" altLang="zh-CN" sz="2000" dirty="0"/>
          </a:p>
        </p:txBody>
      </p:sp>
      <p:sp>
        <p:nvSpPr>
          <p:cNvPr id="5" name="QC_7_AS.484_1#7bed0d18b?vja=1&amp;pid=c2c2828da&amp;color=0,0,0&amp;vtp=1"/>
          <p:cNvSpPr/>
          <p:nvPr/>
        </p:nvSpPr>
        <p:spPr>
          <a:xfrm>
            <a:off x="722376" y="1696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推理判断题。根据最后一段内容可知，作者认为自己作为父亲为孩子们做的事情很重要，是家庭延续不可缺少的一部分，有着不可估量的价值，因此推断作者为自己的父亲身份感到自豪。故选C项。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84_2#7bed0d18b?vja=1&amp;pid=c2c2828da&amp;color=0,0,0&amp;mp=1&amp;vtp=1&amp;bt=1"/>
          <p:cNvSpPr/>
          <p:nvPr/>
        </p:nvSpPr>
        <p:spPr>
          <a:xfrm>
            <a:off x="722376" y="900000"/>
            <a:ext cx="10753344" cy="3395853"/>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常见的表示观点或态度的形容词</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positive积极的，肯定的</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negative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消极的，负面的</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favourable支持的，赞许的</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supportive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支持的</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critical批评的，批判的</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suspicious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持怀疑态度的</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doubtful怀疑的，不确定的</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neutral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中立的</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objective客观的</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subjective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主观的</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concerned关心的；担忧的</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worried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担心的，担忧的</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optimistic乐观的</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pessimistic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悲观的</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indifferent漠不关心的</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ironic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讽刺的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1e7aa899b?vja=1&amp;pid=6ee896c88&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_BD#1e7aa899b?vja=1&amp;pid=6ee896c88&amp;color=0,0,0&amp;tib=255,255,255&amp;iip=4&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1e7aa899b?vja=1&amp;pid=6ee896c88&amp;color=0,0,0&amp;vtp=1"/>
          <p:cNvSpPr/>
          <p:nvPr/>
        </p:nvSpPr>
        <p:spPr>
          <a:xfrm>
            <a:off x="722377" y="1737184"/>
            <a:ext cx="10749631" cy="2256155"/>
          </a:xfrm>
          <a:prstGeom prst="rect">
            <a:avLst/>
          </a:prstGeom>
          <a:noFill/>
        </p:spPr>
        <p:txBody>
          <a:bodyPr wrap="square" lIns="0" tIns="0" rIns="0" bIns="0" rtlCol="0" anchor="t"/>
          <a:lstStyle/>
          <a:p>
            <a:pPr algn="l">
              <a:lnSpc>
                <a:spcPct val="125000"/>
              </a:lnSpc>
            </a:pP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熟词生义</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1.harbour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熟义：</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.（海）港；港口；港湾</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生义：</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.怀有，心怀（尤指反面感情或想法）；包含；藏有</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harbour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doubts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about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对</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产生怀疑</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2.matter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熟义：</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.事情；问题；物质</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生义：</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vi</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.事关紧要；要紧；有重大影响</a:t>
            </a:r>
            <a:endParaRPr lang="en-US" altLang="zh-CN" sz="100" dirty="0"/>
          </a:p>
        </p:txBody>
      </p:sp>
    </p:spTree>
  </p:cSld>
  <p:clrMapOvr>
    <a:masterClrMapping/>
  </p:clrMapOvr>
  <p:transition>
    <p:fade/>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85_1#bf1187b74?vja=1&amp;pid=6ee896c88&amp;color=0,0,0&amp;vtp=1&amp;bt=1"/>
          <p:cNvSpPr/>
          <p:nvPr/>
        </p:nvSpPr>
        <p:spPr>
          <a:xfrm>
            <a:off x="722376" y="900000"/>
            <a:ext cx="10753344" cy="4953000"/>
          </a:xfrm>
          <a:prstGeom prst="rect">
            <a:avLst/>
          </a:prstGeom>
          <a:noFill/>
        </p:spPr>
        <p:txBody>
          <a:bodyPr wrap="square" lIns="0" tIns="0" rIns="0" bIns="0" rtlCol="0" anchor="t"/>
          <a:lstStyle/>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length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assessing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Verschuere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Amsterdam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colleagues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consistent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（模仿的）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instructed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committed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theft.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recruited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171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deceptive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（欺骗的）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revealed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truth-tellers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averted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（转移）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substantially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deceptive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lying.</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85_1#bf1187b74?vja=1&amp;pid=6ee896c88&amp;color=0,0,0&amp;vtp=1&amp;bt=1"/>
          <p:cNvSpPr/>
          <p:nvPr/>
        </p:nvSpPr>
        <p:spPr>
          <a:xfrm>
            <a:off x="722376" y="900000"/>
            <a:ext cx="10753344" cy="3390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deceptive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randomly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chosen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distinguished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66%.</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Verschuere.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Nevertheless,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accuracy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investigations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#1.5</a:t>
            </a:r>
            <a:endParaRPr lang="en-US" altLang="zh-CN" sz="2000" dirty="0"/>
          </a:p>
        </p:txBody>
      </p:sp>
      <p:sp>
        <p:nvSpPr>
          <p:cNvPr id="3" name="QM_6_EX.486_1#bf1187b74?vja=1&amp;pid=6ee896c88&amp;color=0,0,0&amp;vtp=1"/>
          <p:cNvSpPr/>
          <p:nvPr/>
        </p:nvSpPr>
        <p:spPr>
          <a:xfrm>
            <a:off x="722376" y="4331398"/>
            <a:ext cx="10753344" cy="1113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评估范围广泛的行为信息会让判断一个人是否在撒谎变得更加困难。阿姆斯特丹大学的布鲁诺·维苏耶雷和他的同事们进行了一项研究，以证实只依靠陈述的细节来识别说谎者是相对容易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87_1#e7734b00d?vja=1&amp;pid=bf1187b74&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1.Bruno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Verschuere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colleagues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conducted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confirm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88_1#e7734b00d.blank?vja=1&amp;pid=bf1187b74&amp;color=0,0,0&amp;vpa=226&amp;vtp=1"/>
          <p:cNvSpPr/>
          <p:nvPr/>
        </p:nvSpPr>
        <p:spPr>
          <a:xfrm>
            <a:off x="9376283" y="8580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487_2#e7734b00d.choices?vja=1&amp;pid=bf1187b74&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A.behavioural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statements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C.truth-tellers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cues</a:t>
            </a:r>
            <a:endParaRPr lang="en-US" altLang="zh-CN" sz="2000" dirty="0"/>
          </a:p>
        </p:txBody>
      </p:sp>
      <p:sp>
        <p:nvSpPr>
          <p:cNvPr id="5" name="QC_7_AS.489_1#e7734b00d?vja=1&amp;pid=bf1187b74&amp;color=0,0,0&amp;vtp=1"/>
          <p:cNvSpPr/>
          <p:nvPr/>
        </p:nvSpPr>
        <p:spPr>
          <a:xfrm>
            <a:off x="722376" y="2839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细节理解题。根据第一段内容可知，布鲁诺·维苏耶雷和他的同事们进行这项研究是想证实只依靠陈述的细节来识别说谎者是相对容易的。故选B项。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90_1#7fa5e69c9?vja=1&amp;pid=bf1187b74&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91_1#7fa5e69c9.bracket?vja=1&amp;pid=bf1187b74&amp;color=0,0,0&amp;vpa=227&amp;vtp=1"/>
          <p:cNvSpPr/>
          <p:nvPr/>
        </p:nvSpPr>
        <p:spPr>
          <a:xfrm>
            <a:off x="623576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490_2#7fa5e69c9.choices?vja=1&amp;pid=bf1187b74&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A.Truthful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deceptive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B.Liars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truth-tellers.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contact.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distinguish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faultlessly.</a:t>
            </a:r>
            <a:endParaRPr lang="en-US" altLang="zh-CN" sz="2000" dirty="0"/>
          </a:p>
        </p:txBody>
      </p:sp>
      <p:sp>
        <p:nvSpPr>
          <p:cNvPr id="5" name="QC_7_AS.492_1#7fa5e69c9?vja=1&amp;pid=bf1187b74&amp;color=0,0,0&amp;vtp=1"/>
          <p:cNvSpPr/>
          <p:nvPr/>
        </p:nvSpPr>
        <p:spPr>
          <a:xfrm>
            <a:off x="722376" y="2839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revealed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truth-tellers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averted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gaze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truthful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statements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substantially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detailed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deceptive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suggesting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latter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lying.”及第四段内容可知，研究结果显示，说真话的人和说谎者回避目光的程度相似，但真实的陈述比欺骗性的陈述包含更多的细节。故选A项。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93_1#58bf463c9?vja=1&amp;pid=bf1187b74&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Verschuere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94_1#58bf463c9.bracket?vja=1&amp;pid=bf1187b74&amp;color=0,0,0&amp;vpa=228&amp;vtp=1"/>
          <p:cNvSpPr/>
          <p:nvPr/>
        </p:nvSpPr>
        <p:spPr>
          <a:xfrm>
            <a:off x="8877808"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493_2#58bf463c9.choices?vja=1&amp;pid=bf1187b74&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market.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limitations.</a:t>
            </a:r>
            <a:endParaRPr lang="en-US" altLang="zh-CN" sz="2000" dirty="0"/>
          </a:p>
        </p:txBody>
      </p:sp>
      <p:sp>
        <p:nvSpPr>
          <p:cNvPr id="5" name="QC_7_AS.495_1#58bf463c9?vja=1&amp;pid=bf1187b74&amp;color=0,0,0&amp;vtp=1"/>
          <p:cNvSpPr/>
          <p:nvPr/>
        </p:nvSpPr>
        <p:spPr>
          <a:xfrm>
            <a:off x="722376" y="2077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推理判断题。根据最后一段内容可知，维苏耶雷指出在现实世界中，你可能需要通过额外的调查或后续问题来确认陈述的准确性，即他认为他的研究应用于现实生活中会有一些局限性。故选D项。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96_1#d46c039fb?vja=1&amp;pid=bf1187b74&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97_1#d46c039fb.bracket?vja=1&amp;pid=bf1187b74&amp;color=0,0,0&amp;vpa=229&amp;vtp=1"/>
          <p:cNvSpPr/>
          <p:nvPr/>
        </p:nvSpPr>
        <p:spPr>
          <a:xfrm>
            <a:off x="5064443"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496_2#d46c039fb.choices?vja=1&amp;pid=bf1187b74&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classification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liars.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psychological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a:t>
            </a:r>
            <a:endParaRPr lang="en-US" altLang="zh-CN" sz="2000" dirty="0"/>
          </a:p>
        </p:txBody>
      </p:sp>
      <p:sp>
        <p:nvSpPr>
          <p:cNvPr id="5" name="QC_7_AS.498_1#d46c039fb?vja=1&amp;pid=bf1187b74&amp;color=0,0,0&amp;vtp=1&amp;bt=1"/>
          <p:cNvSpPr/>
          <p:nvPr/>
        </p:nvSpPr>
        <p:spPr>
          <a:xfrm>
            <a:off x="722376" y="2821345"/>
            <a:ext cx="10753344" cy="1913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推理判断题。通读全文，尤其根据第一段和最后一段中的“‘Our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simpler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judge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truth,’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schuere.”可知，本文主要介绍了评估范围广泛的行为信息会让判断一个人是否在撒谎变得更加困难，阿姆斯特丹大学的布鲁诺·维苏耶雷和他的同事们进行了一项研究，以证实只依靠陈述的细节来识别说谎者是相对容易的。由此可推知，文章的主要目的是告知读者关于识别说谎者的科学发现。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98_2#d46c039fb?vja=1&amp;pid=bf1187b74&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7_AS.498_3#d46c039fb?vja=1&amp;pid=bf1187b74&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31920" y="1384124"/>
            <a:ext cx="4334256" cy="20939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AS.498_4#d46c039fb?vja=1&amp;pid=bf1187b74&amp;color=0,0,0&amp;mp=1&amp;vtp=1"/>
          <p:cNvSpPr/>
          <p:nvPr/>
        </p:nvSpPr>
        <p:spPr>
          <a:xfrm>
            <a:off x="722376" y="3606624"/>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结果显示，说真话的人和说谎者回避目光的程度都相似，但真实的陈述比欺骗性的陈述要详细得多，这表明后者是判断某人是否在撒谎的一个更实用的方法。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64_1#f47f051c5?vja=1&amp;pid=729016e67&amp;color=0,0,0&amp;mp=1&amp;vtp=1&amp;bt=1"/>
          <p:cNvSpPr/>
          <p:nvPr/>
        </p:nvSpPr>
        <p:spPr>
          <a:xfrm>
            <a:off x="722376" y="900000"/>
            <a:ext cx="10753344" cy="2294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完全倒装结构</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完全倒装通常用于以下情况中：</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（1）表示地点的副词或介词、介词短语位于句首，且主语是名词;</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（2）表示时间的副词then、now等位于句首，且主语是名词;</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（3）表示方位的副词out、in、up、down、away位于句首，且主语是名词;</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（4）表语（形容词、介词短语、分词等）置于句首。</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acd87f779?vja=1&amp;pid=6ee896c88&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612648" cy="83210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_BD#acd87f779?vja=1&amp;pid=6ee896c88&amp;color=0,0,0&amp;tib=255,255,255&amp;iip=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1990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acd87f779?vja=1&amp;pid=6ee896c88&amp;color=0,0,0&amp;vtp=1"/>
          <p:cNvSpPr/>
          <p:nvPr/>
        </p:nvSpPr>
        <p:spPr>
          <a:xfrm>
            <a:off x="722377" y="1864184"/>
            <a:ext cx="10749631" cy="1875155"/>
          </a:xfrm>
          <a:prstGeom prst="rect">
            <a:avLst/>
          </a:prstGeom>
          <a:noFill/>
        </p:spPr>
        <p:txBody>
          <a:bodyPr wrap="square" lIns="0" tIns="0" rIns="0" bIns="0" rtlCol="0" anchor="t"/>
          <a:lstStyle/>
          <a:p>
            <a:pPr algn="l">
              <a:lnSpc>
                <a:spcPct val="125000"/>
              </a:lnSpc>
            </a:pP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fake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.冒充的；假的；伪造的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&amp;6&amp;</a:t>
            </a: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熟词生义</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take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熟义：</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.携带；拿走；把</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带到</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生义：</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.看法；意见；场景</a:t>
            </a:r>
            <a:endParaRPr lang="en-US" altLang="zh-CN" sz="100" dirty="0"/>
          </a:p>
        </p:txBody>
      </p:sp>
      <p:pic>
        <p:nvPicPr>
          <p:cNvPr id="6" name="P_6_BD#acd87f779?vja=1&amp;pid=6ee896c88&amp;color=0,0,0&amp;tib=255,255,255&amp;iip=6&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2752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99_1#2d99a8d0c?vja=1&amp;pid=b44ebbec8&amp;color=0,0,0&amp;vtp=1&amp;bt=1"/>
          <p:cNvSpPr/>
          <p:nvPr/>
        </p:nvSpPr>
        <p:spPr>
          <a:xfrm>
            <a:off x="722376" y="900000"/>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[山东烟台2024高二期中]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Sarah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reviewing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hidden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（费用清单）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suppliers.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supplier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mistakenly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substantial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Sarah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unnoticed.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Sarah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much-needed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secret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pretending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depressing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Sarah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supplier,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politely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supplier</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frankness,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invoice.</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99_1#2d99a8d0c?vja=1&amp;pid=b44ebbec8&amp;color=0,0,0&amp;vtp=1&amp;bt=1"/>
          <p:cNvSpPr/>
          <p:nvPr/>
        </p:nvSpPr>
        <p:spPr>
          <a:xfrm>
            <a:off x="722376" y="900000"/>
            <a:ext cx="10753344" cy="2247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Sarah’s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rapidly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earned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incident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constant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Sarah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conduct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setbacks.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facilitated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honesty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Honesty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trustworthy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000" dirty="0"/>
          </a:p>
        </p:txBody>
      </p:sp>
      <p:sp>
        <p:nvSpPr>
          <p:cNvPr id="3" name="QM_6_EX.500_1#2d99a8d0c?vja=1&amp;pid=b44ebbec8&amp;color=0,0,0&amp;vtp=1"/>
          <p:cNvSpPr/>
          <p:nvPr/>
        </p:nvSpPr>
        <p:spPr>
          <a:xfrm>
            <a:off x="722376" y="3188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本文是一篇记叙文。文章主要讲述由于萨拉的正直让她赢得了商界的支持，也使得她的生意开始腾飞的故事。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01_1#d898ee9db.choices?vja=1&amp;pid=2d99a8d0c&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B.error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C.treasure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.diary</a:t>
            </a:r>
            <a:endParaRPr lang="en-US" altLang="zh-CN" sz="2000" dirty="0"/>
          </a:p>
        </p:txBody>
      </p:sp>
      <p:sp>
        <p:nvSpPr>
          <p:cNvPr id="3" name="QC_7_AN.502_1#d898ee9db.bracket?vja=1&amp;pid=2d99a8d0c&amp;color=0,0,0&amp;vpa=230&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503_1#d898ee9db?vja=1&amp;pid=2d99a8d0c&amp;color=0,0,0&amp;vtp=1"/>
          <p:cNvSpPr/>
          <p:nvPr/>
        </p:nvSpPr>
        <p:spPr>
          <a:xfrm>
            <a:off x="722376" y="1315847"/>
            <a:ext cx="10753344" cy="770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由下文的The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supplier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mistakenly可知，这里指萨拉发现了供应商的一个错误。故选B项。</a:t>
            </a:r>
            <a:endParaRPr lang="en-US" altLang="zh-CN" sz="2200" dirty="0"/>
          </a:p>
        </p:txBody>
      </p:sp>
      <p:sp>
        <p:nvSpPr>
          <p:cNvPr id="5" name="QC_7_BD.504_1#c0a106e24.choices?vja=1&amp;pid=2d99a8d0c&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.undercharged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B.underestimated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C.overpaid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.overtook</a:t>
            </a:r>
            <a:endParaRPr lang="en-US" altLang="zh-CN" sz="2000" dirty="0"/>
          </a:p>
        </p:txBody>
      </p:sp>
      <p:sp>
        <p:nvSpPr>
          <p:cNvPr id="6" name="QC_7_AN.505_1#c0a106e24.bracket?vja=1&amp;pid=2d99a8d0c&amp;color=0,0,0&amp;vpa=231&amp;vtp=1"/>
          <p:cNvSpPr/>
          <p:nvPr/>
        </p:nvSpPr>
        <p:spPr>
          <a:xfrm>
            <a:off x="1176401" y="2123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506_1#c0a106e24?vja=1&amp;pid=2d99a8d0c&amp;color=0,0,0&amp;vtp=1"/>
          <p:cNvSpPr/>
          <p:nvPr/>
        </p:nvSpPr>
        <p:spPr>
          <a:xfrm>
            <a:off x="722376" y="25477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由下文的“for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substantial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Sarah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unnoticed”和The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extra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funds可知，这里指供应商错误地少收钱了。undercharge意为“少收（</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的）钱”；underestimate意为“低估”；overpay意为“多付给（某人）钱”；overtake意为“超过”。故选A项。</a:t>
            </a:r>
            <a:endParaRPr lang="en-US" altLang="zh-CN" sz="2200" dirty="0"/>
          </a:p>
        </p:txBody>
      </p:sp>
      <p:sp>
        <p:nvSpPr>
          <p:cNvPr id="8" name="QC_7_BD.507_1#2960e16d4.choices?vja=1&amp;pid=2d99a8d0c&amp;color=0,0,0&amp;vtp=1"/>
          <p:cNvSpPr/>
          <p:nvPr/>
        </p:nvSpPr>
        <p:spPr>
          <a:xfrm>
            <a:off x="722376" y="4116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B.process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C.task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a:t>
            </a:r>
            <a:endParaRPr lang="en-US" altLang="zh-CN" sz="2000" dirty="0"/>
          </a:p>
        </p:txBody>
      </p:sp>
      <p:sp>
        <p:nvSpPr>
          <p:cNvPr id="9" name="QC_7_AN.508_1#2960e16d4.bracket?vja=1&amp;pid=2d99a8d0c&amp;color=0,0,0&amp;vpa=232&amp;vtp=1"/>
          <p:cNvSpPr/>
          <p:nvPr/>
        </p:nvSpPr>
        <p:spPr>
          <a:xfrm>
            <a:off x="1176401" y="4116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509_1#2960e16d4?vja=1&amp;pid=2d99a8d0c&amp;color=0,0,0&amp;vtp=1"/>
          <p:cNvSpPr/>
          <p:nvPr/>
        </p:nvSpPr>
        <p:spPr>
          <a:xfrm>
            <a:off x="722376" y="4500182"/>
            <a:ext cx="11079163"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由下文的she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decision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可知，这里指萨拉面临困难的选择。故选D项。</a:t>
            </a:r>
            <a:endParaRPr lang="en-US" altLang="zh-CN" sz="2200" dirty="0"/>
          </a:p>
        </p:txBody>
      </p:sp>
      <p:sp>
        <p:nvSpPr>
          <p:cNvPr id="11" name="QC_7_BD.510_1#11bb9ddf0.choices?vja=1&amp;pid=2d99a8d0c&amp;color=0,0,0&amp;vtp=1"/>
          <p:cNvSpPr/>
          <p:nvPr/>
        </p:nvSpPr>
        <p:spPr>
          <a:xfrm>
            <a:off x="722376" y="4889500"/>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.illegal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B.influential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C.struggling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.outstanding</a:t>
            </a:r>
            <a:endParaRPr lang="en-US" altLang="zh-CN" sz="2000" dirty="0"/>
          </a:p>
        </p:txBody>
      </p:sp>
      <p:sp>
        <p:nvSpPr>
          <p:cNvPr id="12" name="QC_7_AN.511_1#11bb9ddf0.bracket?vja=1&amp;pid=2d99a8d0c&amp;color=0,0,0&amp;vpa=233&amp;vtp=1"/>
          <p:cNvSpPr/>
          <p:nvPr/>
        </p:nvSpPr>
        <p:spPr>
          <a:xfrm>
            <a:off x="1176401" y="48895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3" name="QC_7_AS.512_1#11bb9ddf0?vja=1&amp;pid=2d99a8d0c&amp;color=0,0,0&amp;vtp=1"/>
          <p:cNvSpPr/>
          <p:nvPr/>
        </p:nvSpPr>
        <p:spPr>
          <a:xfrm>
            <a:off x="722376" y="53163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由下文的her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depressing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grow可知，这里指萨拉公司的经营状况不好。struggling意为“拼命挣扎的”。故选C项。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13_1#b3a0208d7.choices?vja=1&amp;pid=2d99a8d0c&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.merely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B.favourably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C.seriously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.poorly</a:t>
            </a:r>
            <a:endParaRPr lang="en-US" altLang="zh-CN" sz="2000" dirty="0"/>
          </a:p>
        </p:txBody>
      </p:sp>
      <p:sp>
        <p:nvSpPr>
          <p:cNvPr id="3" name="QC_7_AN.514_1#b3a0208d7.bracket?vja=1&amp;pid=2d99a8d0c&amp;color=0,0,0&amp;vpa=234&amp;vtp=1"/>
          <p:cNvSpPr/>
          <p:nvPr/>
        </p:nvSpPr>
        <p:spPr>
          <a:xfrm>
            <a:off x="1176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AS.515_1#b3a0208d7?vja=1&amp;pid=2d99a8d0c&amp;color=0,0,0&amp;vtp=1"/>
          <p:cNvSpPr/>
          <p:nvPr/>
        </p:nvSpPr>
        <p:spPr>
          <a:xfrm>
            <a:off x="722376" y="13158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由下文的keeping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secret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pretending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it和politely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mistake可知，萨拉最终向供应商指出了这个错误，因此此处指萨拉如果假装不知道，她将会内心过意不去，看不起自己。think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poorly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of意为“轻视，看不起”，符合语境。故选D项。</a:t>
            </a:r>
            <a:endParaRPr lang="en-US" altLang="zh-CN" sz="2200" dirty="0"/>
          </a:p>
        </p:txBody>
      </p:sp>
      <p:sp>
        <p:nvSpPr>
          <p:cNvPr id="5" name="QC_7_BD.516_1#d730c7eb1.choices?vja=1&amp;pid=2d99a8d0c&amp;color=0,0,0&amp;vtp=1"/>
          <p:cNvSpPr/>
          <p:nvPr/>
        </p:nvSpPr>
        <p:spPr>
          <a:xfrm>
            <a:off x="722376" y="24913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.shameless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B.ungrateful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C.impolite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.unbeatable</a:t>
            </a:r>
            <a:endParaRPr lang="en-US" altLang="zh-CN" sz="2000" dirty="0"/>
          </a:p>
        </p:txBody>
      </p:sp>
      <p:sp>
        <p:nvSpPr>
          <p:cNvPr id="6" name="QC_7_AN.517_1#d730c7eb1.bracket?vja=1&amp;pid=2d99a8d0c&amp;color=0,0,0&amp;vpa=235&amp;vtp=1"/>
          <p:cNvSpPr/>
          <p:nvPr/>
        </p:nvSpPr>
        <p:spPr>
          <a:xfrm>
            <a:off x="1176401" y="24913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518_1#d730c7eb1?vja=1&amp;pid=2d99a8d0c&amp;color=0,0,0&amp;vtp=1"/>
          <p:cNvSpPr/>
          <p:nvPr/>
        </p:nvSpPr>
        <p:spPr>
          <a:xfrm>
            <a:off x="722376" y="29160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由上文的keeping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secret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pretending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it可知，这里指萨拉认为如果自己这样做，她会觉得自己很无耻。shameless意为“无耻的”；ungrateful意为“忘恩负义的”；impolite意为“不礼貌的”；unbeatable意为“难以击败的”。故选A项。</a:t>
            </a:r>
            <a:endParaRPr lang="en-US" altLang="zh-CN" sz="2200" dirty="0"/>
          </a:p>
        </p:txBody>
      </p:sp>
      <p:sp>
        <p:nvSpPr>
          <p:cNvPr id="8" name="QC_7_BD.519_1#613077853.choices?vja=1&amp;pid=2d99a8d0c&amp;color=0,0,0&amp;vtp=1"/>
          <p:cNvSpPr/>
          <p:nvPr/>
        </p:nvSpPr>
        <p:spPr>
          <a:xfrm>
            <a:off x="722376" y="41042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.guaranteed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B.meant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C.delayed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.prevented</a:t>
            </a:r>
            <a:endParaRPr lang="en-US" altLang="zh-CN" sz="2000" dirty="0"/>
          </a:p>
        </p:txBody>
      </p:sp>
      <p:sp>
        <p:nvSpPr>
          <p:cNvPr id="9" name="QC_7_AN.520_1#613077853.bracket?vja=1&amp;pid=2d99a8d0c&amp;color=0,0,0&amp;vpa=236&amp;vtp=1"/>
          <p:cNvSpPr/>
          <p:nvPr/>
        </p:nvSpPr>
        <p:spPr>
          <a:xfrm>
            <a:off x="1176401" y="41042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7_AS.521_1#613077853?vja=1&amp;pid=2d99a8d0c&amp;color=0,0,0&amp;vtp=1"/>
          <p:cNvSpPr/>
          <p:nvPr/>
        </p:nvSpPr>
        <p:spPr>
          <a:xfrm>
            <a:off x="722376" y="45289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由下文的the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depressing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grow和picked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supplier可知，这里指萨拉准备告诉供应商真相，即使这意味着她失去了事业发展的机会。guarantee意为“保证”；mean意为“意味着”；delay意为“推迟；耽误”；prevent意为“阻止”。故选B项。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22_1#827f20159.choices?vja=1&amp;pid=2d99a8d0c&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B.warning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C.convincing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.suspecting</a:t>
            </a:r>
            <a:endParaRPr lang="en-US" altLang="zh-CN" sz="2000" dirty="0"/>
          </a:p>
        </p:txBody>
      </p:sp>
      <p:sp>
        <p:nvSpPr>
          <p:cNvPr id="3" name="QC_7_AN.523_1#827f20159.bracket?vja=1&amp;pid=2d99a8d0c&amp;color=0,0,0&amp;vpa=237&amp;vtp=1"/>
          <p:cNvSpPr/>
          <p:nvPr/>
        </p:nvSpPr>
        <p:spPr>
          <a:xfrm>
            <a:off x="1176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AS.524_1#827f20159?vja=1&amp;pid=2d99a8d0c&amp;color=0,0,0&amp;vtp=1"/>
          <p:cNvSpPr/>
          <p:nvPr/>
        </p:nvSpPr>
        <p:spPr>
          <a:xfrm>
            <a:off x="722376" y="12743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由下文的her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frankness可知，这里指萨拉告知了供应商真相。故选A项。</a:t>
            </a:r>
            <a:endParaRPr lang="en-US" altLang="zh-CN" sz="2200" dirty="0"/>
          </a:p>
        </p:txBody>
      </p:sp>
      <p:sp>
        <p:nvSpPr>
          <p:cNvPr id="5" name="QC_7_BD.525_1#e1e7474e8.choices?vja=1&amp;pid=2d99a8d0c&amp;color=0,0,0&amp;vtp=1"/>
          <p:cNvSpPr/>
          <p:nvPr/>
        </p:nvSpPr>
        <p:spPr>
          <a:xfrm>
            <a:off x="722376" y="1663700"/>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B.donated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C.owed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.assessed</a:t>
            </a:r>
            <a:endParaRPr lang="en-US" altLang="zh-CN" sz="2000" dirty="0"/>
          </a:p>
        </p:txBody>
      </p:sp>
      <p:sp>
        <p:nvSpPr>
          <p:cNvPr id="6" name="QC_7_AN.526_1#e1e7474e8.bracket?vja=1&amp;pid=2d99a8d0c&amp;color=0,0,0&amp;vpa=238&amp;vtp=1"/>
          <p:cNvSpPr/>
          <p:nvPr/>
        </p:nvSpPr>
        <p:spPr>
          <a:xfrm>
            <a:off x="1176401" y="16637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7_AS.527_1#e1e7474e8?vja=1&amp;pid=2d99a8d0c&amp;color=0,0,0&amp;vtp=1"/>
          <p:cNvSpPr/>
          <p:nvPr/>
        </p:nvSpPr>
        <p:spPr>
          <a:xfrm>
            <a:off x="722376" y="20905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由上文的The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supplier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mistakenly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substantial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goods可知，这里指萨拉提出支付欠的款。故选C项。</a:t>
            </a:r>
            <a:endParaRPr lang="en-US" altLang="zh-CN" sz="2200" dirty="0"/>
          </a:p>
        </p:txBody>
      </p:sp>
      <p:sp>
        <p:nvSpPr>
          <p:cNvPr id="8" name="QC_7_BD.528_1#e5a60d38d.choices?vja=1&amp;pid=2d99a8d0c&amp;color=0,0,0&amp;vtp=1"/>
          <p:cNvSpPr/>
          <p:nvPr/>
        </p:nvSpPr>
        <p:spPr>
          <a:xfrm>
            <a:off x="722376" y="28977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.amused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B.concerned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C.annoyed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.surprised</a:t>
            </a:r>
            <a:endParaRPr lang="en-US" altLang="zh-CN" sz="2000" dirty="0"/>
          </a:p>
        </p:txBody>
      </p:sp>
      <p:sp>
        <p:nvSpPr>
          <p:cNvPr id="9" name="QC_7_AN.529_1#e5a60d38d.bracket?vja=1&amp;pid=2d99a8d0c&amp;color=0,0,0&amp;vpa=239&amp;vtp=1"/>
          <p:cNvSpPr/>
          <p:nvPr/>
        </p:nvSpPr>
        <p:spPr>
          <a:xfrm>
            <a:off x="1303401" y="28977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530_1#e5a60d38d?vja=1&amp;pid=2d99a8d0c&amp;color=0,0,0&amp;vtp=1"/>
          <p:cNvSpPr/>
          <p:nvPr/>
        </p:nvSpPr>
        <p:spPr>
          <a:xfrm>
            <a:off x="722376" y="32809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由下文的her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frankness和语境可知，这里指供应商对萨拉的坦率感到惊讶。故选D项。</a:t>
            </a:r>
            <a:endParaRPr lang="en-US" altLang="zh-CN" sz="2200" dirty="0"/>
          </a:p>
        </p:txBody>
      </p:sp>
      <p:sp>
        <p:nvSpPr>
          <p:cNvPr id="11" name="QC_7_BD.531_1#ea50cd4e7.choices?vja=1&amp;pid=2d99a8d0c&amp;color=0,0,0&amp;vtp=1"/>
          <p:cNvSpPr/>
          <p:nvPr/>
        </p:nvSpPr>
        <p:spPr>
          <a:xfrm>
            <a:off x="722376" y="3670300"/>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.wisdom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B.integrity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C.justice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.ambition</a:t>
            </a:r>
            <a:endParaRPr lang="en-US" altLang="zh-CN" sz="2000" dirty="0"/>
          </a:p>
        </p:txBody>
      </p:sp>
      <p:sp>
        <p:nvSpPr>
          <p:cNvPr id="12" name="QC_7_AN.532_1#ea50cd4e7.bracket?vja=1&amp;pid=2d99a8d0c&amp;color=0,0,0&amp;vpa=240&amp;vtp=1"/>
          <p:cNvSpPr/>
          <p:nvPr/>
        </p:nvSpPr>
        <p:spPr>
          <a:xfrm>
            <a:off x="1294003" y="36703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3" name="QC_7_AS.533_1#ea50cd4e7?vja=1&amp;pid=2d99a8d0c&amp;color=0,0,0&amp;vtp=1"/>
          <p:cNvSpPr/>
          <p:nvPr/>
        </p:nvSpPr>
        <p:spPr>
          <a:xfrm>
            <a:off x="722376" y="40971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由上文的“Sarah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picked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amount”及语境可知，这里指萨拉正直的消息传播迅速。wisdom意为“智慧”；integrity意为“正直”；justice意为“公平；正义”；ambition意为“雄心”。故选B项。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34_1#216a99c59.choices?vja=1&amp;pid=2d99a8d0c&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.admiration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B.promotion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C.forgiveness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.fortune</a:t>
            </a:r>
            <a:endParaRPr lang="en-US" altLang="zh-CN" sz="2000" dirty="0"/>
          </a:p>
        </p:txBody>
      </p:sp>
      <p:sp>
        <p:nvSpPr>
          <p:cNvPr id="3" name="QC_7_AN.535_1#216a99c59.bracket?vja=1&amp;pid=2d99a8d0c&amp;color=0,0,0&amp;vpa=241&amp;vtp=1"/>
          <p:cNvSpPr/>
          <p:nvPr/>
        </p:nvSpPr>
        <p:spPr>
          <a:xfrm>
            <a:off x="1303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AS.536_1#216a99c59?vja=1&amp;pid=2d99a8d0c&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由下文的“Soon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off.”可知，这里指萨拉赢得商界的钦佩，从而自己的事业也开始腾飞了。admiration意为“钦佩”；promotion意为“提升；促销”；forgiveness意为“宽恕”；fortune意为“运气”。故选A项。</a:t>
            </a:r>
            <a:endParaRPr lang="en-US" altLang="zh-CN" sz="2200" dirty="0"/>
          </a:p>
        </p:txBody>
      </p:sp>
      <p:sp>
        <p:nvSpPr>
          <p:cNvPr id="5" name="QC_7_BD.537_1#d931f7137.choices?vja=1&amp;pid=2d99a8d0c&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.source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B.complaint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C.reminder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endParaRPr lang="en-US" altLang="zh-CN" sz="2000" dirty="0"/>
          </a:p>
        </p:txBody>
      </p:sp>
      <p:sp>
        <p:nvSpPr>
          <p:cNvPr id="6" name="QC_7_AN.538_1#d931f7137.bracket?vja=1&amp;pid=2d99a8d0c&amp;color=0,0,0&amp;vpa=242&amp;vtp=1"/>
          <p:cNvSpPr/>
          <p:nvPr/>
        </p:nvSpPr>
        <p:spPr>
          <a:xfrm>
            <a:off x="1303401" y="2504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7_AS.539_1#d931f7137?vja=1&amp;pid=2d99a8d0c&amp;color=0,0,0&amp;vtp=1"/>
          <p:cNvSpPr/>
          <p:nvPr/>
        </p:nvSpPr>
        <p:spPr>
          <a:xfrm>
            <a:off x="722376" y="2928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由下文的the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conduct可知，这里指这件事提醒萨拉道德行为的重要性。故选C项。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40_1#934f0ba0e.choices?vja=1&amp;pid=2d99a8d0c&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.complex</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B.indirect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.temporary</a:t>
            </a:r>
            <a:endParaRPr lang="en-US" altLang="zh-CN" sz="2000" dirty="0"/>
          </a:p>
        </p:txBody>
      </p:sp>
      <p:sp>
        <p:nvSpPr>
          <p:cNvPr id="3" name="QC_7_AN.541_1#934f0ba0e.bracket?vja=1&amp;pid=2d99a8d0c&amp;color=0,0,0&amp;mp=1&amp;vpa=243&amp;vtp=1"/>
          <p:cNvSpPr/>
          <p:nvPr/>
        </p:nvSpPr>
        <p:spPr>
          <a:xfrm>
            <a:off x="1303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542_1#934f0ba0e?vja=1&amp;pid=2d99a8d0c&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由上文的her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belief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honesty可知，这里表示在竞争的商业环境中，诚实的力量有助于建立持久的关系。complex意为“复杂的”；indirect意为“间接的”；lasting意为“持久的”；temporary意为“短暂的”。故选C项。</a:t>
            </a:r>
            <a:endParaRPr lang="en-US" altLang="zh-CN" sz="2200" dirty="0"/>
          </a:p>
        </p:txBody>
      </p:sp>
      <p:sp>
        <p:nvSpPr>
          <p:cNvPr id="5" name="QC_7_BD.543_1#65fe9253a.choices?vja=1&amp;pid=2d99a8d0c&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.possibility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B.cornerstone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C.transition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.consequence</a:t>
            </a:r>
            <a:endParaRPr lang="en-US" altLang="zh-CN" sz="2000" dirty="0"/>
          </a:p>
        </p:txBody>
      </p:sp>
      <p:sp>
        <p:nvSpPr>
          <p:cNvPr id="6" name="QC_7_AN.544_1#65fe9253a.bracket?vja=1&amp;pid=2d99a8d0c&amp;color=0,0,0&amp;vpa=244&amp;vtp=1"/>
          <p:cNvSpPr/>
          <p:nvPr/>
        </p:nvSpPr>
        <p:spPr>
          <a:xfrm>
            <a:off x="1303401" y="2504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545_1#65fe9253a?vja=1&amp;pid=2d99a8d0c&amp;color=0,0,0&amp;vtp=1"/>
          <p:cNvSpPr/>
          <p:nvPr/>
        </p:nvSpPr>
        <p:spPr>
          <a:xfrm>
            <a:off x="722376" y="2928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由下文的of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trustworthy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society以及语境可知，这里指诚实是一个公正且值得信赖的社会的基石。possibility意为“可能性”；cornerstone意为“基础”；transition意为“转变”；consequence意为“结果”。故选B项。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2e1617346.fixed?vja=1&amp;pid=a64b97ec5&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04</a:t>
            </a:r>
            <a:endParaRPr lang="en-US" altLang="zh-CN" sz="7200" dirty="0"/>
          </a:p>
        </p:txBody>
      </p:sp>
      <p:sp>
        <p:nvSpPr>
          <p:cNvPr id="3" name="C_3_BD#2e1617346.fixed?vja=1&amp;pid=a64b97ec5&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单元限时小卷</a:t>
            </a:r>
            <a:endParaRPr lang="en-US" altLang="zh-CN" sz="4400" dirty="0"/>
          </a:p>
        </p:txBody>
      </p:sp>
      <p:sp>
        <p:nvSpPr>
          <p:cNvPr id="4" name="C_3#2e1617346.fixed?vja=1&amp;pid=a64b97ec5&amp;color=255,255,255&amp;vtp=1"/>
          <p:cNvSpPr/>
          <p:nvPr/>
        </p:nvSpPr>
        <p:spPr>
          <a:xfrm>
            <a:off x="0" y="4288536"/>
            <a:ext cx="12188952" cy="356616"/>
          </a:xfrm>
          <a:prstGeom prst="rect">
            <a:avLst/>
          </a:prstGeom>
          <a:noFill/>
        </p:spPr>
        <p:txBody>
          <a:bodyPr wrap="square" lIns="0" tIns="0" rIns="0" bIns="0" rtlCol="0" anchor="ctr"/>
          <a:lstStyle/>
          <a:p>
            <a:pPr algn="ctr">
              <a:lnSpc>
                <a:spcPct val="100000"/>
              </a:lnSpc>
            </a:pPr>
            <a:r>
              <a:rPr lang="en-US" altLang="zh-CN" sz="2000" b="0"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建议用时：62分钟</a:t>
            </a:r>
            <a:endParaRPr lang="en-US" altLang="zh-CN" sz="2000" dirty="0"/>
          </a:p>
        </p:txBody>
      </p:sp>
    </p:spTree>
  </p:cSld>
  <p:clrMapOvr>
    <a:masterClrMapping/>
  </p:clrMapOvr>
  <p:transition>
    <p:fade/>
  </p:transition>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46_1#b3fe2aa70?vja=1&amp;pid=4892160e5&amp;color=0,0,0&amp;vtp=1&amp;bt=1"/>
          <p:cNvSpPr/>
          <p:nvPr/>
        </p:nvSpPr>
        <p:spPr>
          <a:xfrm>
            <a:off x="722376" y="900000"/>
            <a:ext cx="10753344" cy="4919853"/>
          </a:xfrm>
          <a:prstGeom prst="rect">
            <a:avLst/>
          </a:prstGeom>
          <a:noFill/>
        </p:spPr>
        <p:txBody>
          <a:bodyPr wrap="square" lIns="0" tIns="0" rIns="0" bIns="0" rtlCol="0" anchor="t"/>
          <a:lstStyle/>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[河南郑州一中2025高二期中]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thick-trunk,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tiny-branch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baobab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Madagascar’s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landscape,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seed-distributing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extinct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Seheno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Andriantsaralaza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Antananarivo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Madagascar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Onja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Razafindratsima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California,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Berkeley,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colleagues,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monitored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baobab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seed-distributing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seed-containing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fruits,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searched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faeces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（粪便）</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Biotropica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fruits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occasions.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fruits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fruits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evidence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a:t>
            </a:r>
            <a:endParaRPr lang="en-US" altLang="zh-CN" sz="2000" dirty="0"/>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5_1#d20bca7c5?vja=1&amp;pid=1e6a9fc5a&amp;color=0,0,0&amp;vtp=1&amp;bt=1"/>
          <p:cNvSpPr/>
          <p:nvPr/>
        </p:nvSpPr>
        <p:spPr>
          <a:xfrm>
            <a:off x="722376" y="896112"/>
            <a:ext cx="10753344" cy="3810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policeman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Twenty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Jimmy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Brady’s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fortune.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appointment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twenty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worthwhile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Jimmy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policeman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endParaRPr lang="en-US" altLang="zh-CN" sz="2000" dirty="0"/>
          </a:p>
          <a:p>
            <a:pPr algn="just">
              <a:lnSpc>
                <a:spcPct val="125000"/>
              </a:lnSpc>
            </a:pPr>
            <a:endParaRPr lang="en-US" altLang="zh-CN" sz="2000" dirty="0"/>
          </a:p>
        </p:txBody>
      </p:sp>
      <p:sp>
        <p:nvSpPr>
          <p:cNvPr id="3" name="QM_6_AN.66_1#d20bca7c5.blank?vja=1&amp;pid=1e6a9fc5a&amp;color=0,0,0&amp;vpa=38&amp;vtp=1"/>
          <p:cNvSpPr/>
          <p:nvPr/>
        </p:nvSpPr>
        <p:spPr>
          <a:xfrm>
            <a:off x="5142802" y="1226312"/>
            <a:ext cx="13970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walking</a:t>
            </a:r>
            <a:endParaRPr lang="en-US" altLang="zh-CN" sz="2000" dirty="0"/>
          </a:p>
        </p:txBody>
      </p:sp>
      <p:sp>
        <p:nvSpPr>
          <p:cNvPr id="4" name="QM_6_AN.67_1#d20bca7c5.blank?vja=1&amp;pid=1e6a9fc5a&amp;color=0,0,0&amp;vpa=39&amp;vtp=1"/>
          <p:cNvSpPr/>
          <p:nvPr/>
        </p:nvSpPr>
        <p:spPr>
          <a:xfrm>
            <a:off x="8987473" y="2382012"/>
            <a:ext cx="83185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seek</a:t>
            </a:r>
            <a:endParaRPr lang="en-US" altLang="zh-CN" sz="2000" dirty="0"/>
          </a:p>
        </p:txBody>
      </p:sp>
      <p:sp>
        <p:nvSpPr>
          <p:cNvPr id="5" name="QM_6_AN.68_1#d20bca7c5.blank?vja=1&amp;pid=1e6a9fc5a&amp;color=0,0,0&amp;vpa=40&amp;vtp=1"/>
          <p:cNvSpPr/>
          <p:nvPr/>
        </p:nvSpPr>
        <p:spPr>
          <a:xfrm>
            <a:off x="10607739" y="2750312"/>
            <a:ext cx="788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exactly</a:t>
            </a:r>
            <a:endParaRPr lang="en-US" altLang="zh-CN" sz="2000" dirty="0"/>
          </a:p>
        </p:txBody>
      </p:sp>
      <p:sp>
        <p:nvSpPr>
          <p:cNvPr id="6" name="QM_6_AN.69_1#d20bca7c5.blank?vja=1&amp;pid=1e6a9fc5a&amp;color=0,0,0&amp;vpa=41&amp;vtp=1"/>
          <p:cNvSpPr/>
          <p:nvPr/>
        </p:nvSpPr>
        <p:spPr>
          <a:xfrm>
            <a:off x="4264343" y="3131312"/>
            <a:ext cx="1876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Though/Although</a:t>
            </a:r>
            <a:endParaRPr lang="en-US" altLang="zh-CN" sz="2000" dirty="0"/>
          </a:p>
        </p:txBody>
      </p:sp>
      <p:sp>
        <p:nvSpPr>
          <p:cNvPr id="7" name="QM_6_AN.70_1#d20bca7c5.blank?vja=1&amp;pid=1e6a9fc5a&amp;color=0,0,0&amp;vpa=42&amp;vtp=1"/>
          <p:cNvSpPr/>
          <p:nvPr/>
        </p:nvSpPr>
        <p:spPr>
          <a:xfrm>
            <a:off x="7451916" y="3893312"/>
            <a:ext cx="1057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appointed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46_1#b3fe2aa70?vja=1&amp;pid=4892160e5&amp;color=0,0,0&amp;vtp=1&amp;bt=1"/>
          <p:cNvSpPr/>
          <p:nvPr/>
        </p:nvSpPr>
        <p:spPr>
          <a:xfrm>
            <a:off x="719328" y="732946"/>
            <a:ext cx="10753344" cy="49149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distributing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convincing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evidence: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baobab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faeces.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irony.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Madagascar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seed-distributing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extinct.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lucky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baobabs,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digestive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evidence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Madagascar’s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suspected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rabbits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Europe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distributors.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Andriantsaralaza,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eradication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（根除）</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#1.5</a:t>
            </a:r>
            <a:endParaRPr lang="en-US" altLang="zh-CN" sz="2000" dirty="0"/>
          </a:p>
        </p:txBody>
      </p:sp>
      <p:sp>
        <p:nvSpPr>
          <p:cNvPr id="3" name="QM_5_EX.547_1#b3fe2aa70?vja=1&amp;pid=4892160e5&amp;color=0,0,0&amp;vtp=1"/>
          <p:cNvSpPr/>
          <p:nvPr/>
        </p:nvSpPr>
        <p:spPr>
          <a:xfrm>
            <a:off x="719328" y="5668615"/>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本文是一篇说明文。文章主要介绍了马达加斯加猴面包树在传播其种子的动物灭绝后仍能存活的原因，以及这一发现对认识外来物种生态作用的启示。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48_1#bfdd256fb?vja=1&amp;pid=b3fe2aa70&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Madagascar’s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baobab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disappeared?(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49_1#bfdd256fb.bracket?vja=1&amp;pid=b3fe2aa70&amp;color=0,0,0&amp;vpa=245&amp;vtp=1"/>
          <p:cNvSpPr/>
          <p:nvPr/>
        </p:nvSpPr>
        <p:spPr>
          <a:xfrm>
            <a:off x="9609328"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BD.548_2#bfdd256fb.choices?vja=1&amp;pid=b3fe2aa70&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.Unsuitable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C.Non-reproductive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seed-distributing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endParaRPr lang="en-US" altLang="zh-CN" sz="2000" dirty="0"/>
          </a:p>
        </p:txBody>
      </p:sp>
      <p:sp>
        <p:nvSpPr>
          <p:cNvPr id="5" name="QC_6_AS.550_1#bfdd256fb?vja=1&amp;pid=b3fe2aa70&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thick-trunk,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tiny-branch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baobab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rights,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survived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former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seed-distributing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extinct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1,000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ago.”可知，马达加斯加猴面包树本应消失的原因是传播其种子的动物在1,000多年前灭绝了，即没有传播种子的动物。故选D项。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51_1#93e0cefa7?vja=1&amp;pid=b3fe2aa70&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conduct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monitoring?(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52_1#93e0cefa7.bracket?vja=1&amp;pid=b3fe2aa70&amp;color=0,0,0&amp;vpa=246&amp;vtp=1"/>
          <p:cNvSpPr/>
          <p:nvPr/>
        </p:nvSpPr>
        <p:spPr>
          <a:xfrm>
            <a:off x="757085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BD.551_2#93e0cefa7.choices?vja=1&amp;pid=b3fe2aa70&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baobabs.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baobabs’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baobabs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endangered.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baobab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distributed.</a:t>
            </a:r>
            <a:endParaRPr lang="en-US" altLang="zh-CN" sz="2000" dirty="0"/>
          </a:p>
        </p:txBody>
      </p:sp>
      <p:sp>
        <p:nvSpPr>
          <p:cNvPr id="5" name="QC_6_AS.553_1#93e0cefa7?vja=1&amp;pid=b3fe2aa70&amp;color=0,0,0&amp;vtp=1"/>
          <p:cNvSpPr/>
          <p:nvPr/>
        </p:nvSpPr>
        <p:spPr>
          <a:xfrm>
            <a:off x="722376" y="2839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monitored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specify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baobab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seed-distributing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region.”可知，研究人员进行监测研究是为了确定猴面包树的新的种子传播者。故选A项。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54_1#4d7f4b7d7?vja=1&amp;pid=b3fe2aa70&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convinced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55_1#4d7f4b7d7.bracket?vja=1&amp;pid=b3fe2aa70&amp;color=0,0,0&amp;vpa=247&amp;vtp=1"/>
          <p:cNvSpPr/>
          <p:nvPr/>
        </p:nvSpPr>
        <p:spPr>
          <a:xfrm>
            <a:off x="7358126"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BD.554_2#4d7f4b7d7.choices?vja=1&amp;pid=b3fe2aa70&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faeces.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fruits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handled.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unclear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fruits.</a:t>
            </a:r>
            <a:endParaRPr lang="en-US" altLang="zh-CN" sz="2000" dirty="0"/>
          </a:p>
        </p:txBody>
      </p:sp>
      <p:sp>
        <p:nvSpPr>
          <p:cNvPr id="5" name="QC_6_AS.556_1#4d7f4b7d7?vja=1&amp;pid=b3fe2aa70&amp;color=0,0,0&amp;vtp=1"/>
          <p:cNvSpPr/>
          <p:nvPr/>
        </p:nvSpPr>
        <p:spPr>
          <a:xfrm>
            <a:off x="722376" y="2077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convincing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evidence: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baobab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bush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faeces.”可知，在野猪的粪便中发现的种子让研究人员确信了真正的种子传播者。故选A项。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57_1#bc0fd030c?vja=1&amp;pid=b3fe2aa70&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58_1#bc0fd030c.bracket?vja=1&amp;pid=b3fe2aa70&amp;color=0,0,0&amp;vpa=248&amp;vtp=1"/>
          <p:cNvSpPr/>
          <p:nvPr/>
        </p:nvSpPr>
        <p:spPr>
          <a:xfrm>
            <a:off x="796455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BD.557_2#bc0fd030c.choices?vja=1&amp;pid=b3fe2aa70&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unexpected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ecosystems.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previously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believed.</a:t>
            </a:r>
            <a:endParaRPr lang="en-US" altLang="zh-CN" sz="2000" dirty="0"/>
          </a:p>
        </p:txBody>
      </p:sp>
      <p:sp>
        <p:nvSpPr>
          <p:cNvPr id="5" name="QC_6_AS.559_1#bc0fd030c?vja=1&amp;pid=b3fe2aa70&amp;color=0,0,0&amp;vtp=1"/>
          <p:cNvSpPr/>
          <p:nvPr/>
        </p:nvSpPr>
        <p:spPr>
          <a:xfrm>
            <a:off x="722376" y="2839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推理判断题。根据最后一段中的“</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evidence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introduced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entirely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harmful.Madagascar’s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survival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truly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species.”可知，外来物种可能并非完全有害，比如马达加斯加的野猪就对本地物种的生存至关重要。由此可推知，外来物种可能有意想不到的重要作用。故选B项。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60_1#7cd0e3407?vja=1&amp;pid=4892160e5&amp;color=0,0,0&amp;vtp=1&amp;bt=1"/>
          <p:cNvSpPr/>
          <p:nvPr/>
        </p:nvSpPr>
        <p:spPr>
          <a:xfrm>
            <a:off x="722376" y="900000"/>
            <a:ext cx="10753344" cy="4919853"/>
          </a:xfrm>
          <a:prstGeom prst="rect">
            <a:avLst/>
          </a:prstGeom>
          <a:noFill/>
        </p:spPr>
        <p:txBody>
          <a:bodyPr wrap="square" lIns="0" tIns="0" rIns="0" bIns="0" rtlCol="0" anchor="t"/>
          <a:lstStyle/>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[重庆八中2025月考]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cognitive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super-realistic,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instantly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what-ifs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tomorrow.</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multitasking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maximum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weakening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resilience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cognitive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problem-solving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capabilities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deprivation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（缺少）.When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robbed</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invaluable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sleep-dependent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in-depth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vivid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rapid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vivid,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non-rapid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a:t>
            </a:r>
            <a:endParaRPr lang="en-US" altLang="zh-CN" sz="2000" dirty="0"/>
          </a:p>
        </p:txBody>
      </p:sp>
    </p:spTree>
  </p:cSld>
  <p:clrMapOvr>
    <a:masterClrMapping/>
  </p:clrMapOvr>
  <p:transition>
    <p:fade/>
  </p:transition>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60_1#7cd0e3407?vja=1&amp;pid=4892160e5&amp;color=0,0,0&amp;vtp=1&amp;bt=1"/>
          <p:cNvSpPr/>
          <p:nvPr/>
        </p:nvSpPr>
        <p:spPr>
          <a:xfrm>
            <a:off x="722376" y="900000"/>
            <a:ext cx="10753344" cy="4497388"/>
          </a:xfrm>
          <a:prstGeom prst="rect">
            <a:avLst/>
          </a:prstGeom>
          <a:noFill/>
        </p:spPr>
        <p:txBody>
          <a:bodyPr wrap="square" lIns="0" tIns="0" rIns="0" bIns="0" rtlCol="0" anchor="t"/>
          <a:lstStyle/>
          <a:p>
            <a:pPr algn="just">
              <a:lnSpc>
                <a:spcPct val="124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NREM）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memory-consolidating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consequences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theorists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Robert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Stickgold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Antonio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Zadra,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narratives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narratives”—help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rehearse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（排练）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what-ifs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searches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solutions,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definitely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perspective.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#1.5</a:t>
            </a:r>
            <a:endParaRPr lang="en-US" altLang="zh-CN" sz="2000" dirty="0"/>
          </a:p>
        </p:txBody>
      </p:sp>
      <p:sp>
        <p:nvSpPr>
          <p:cNvPr id="3" name="QM_5_EX.561_1#7cd0e3407?vja=1&amp;pid=4892160e5&amp;color=0,0,0&amp;vtp=1"/>
          <p:cNvSpPr/>
          <p:nvPr/>
        </p:nvSpPr>
        <p:spPr>
          <a:xfrm>
            <a:off x="722376" y="5435536"/>
            <a:ext cx="10753344" cy="727075"/>
          </a:xfrm>
          <a:prstGeom prst="rect">
            <a:avLst/>
          </a:prstGeom>
          <a:noFill/>
        </p:spPr>
        <p:txBody>
          <a:bodyPr wrap="square" lIns="0" tIns="0" rIns="0" bIns="0" rtlCol="0" anchor="t"/>
          <a:lstStyle/>
          <a:p>
            <a:pPr algn="l">
              <a:lnSpc>
                <a:spcPct val="124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本文是一篇说明文。文章介绍了梦境在巩固记忆、调节情绪、提升解决问题的能力等方面的重要作用，并强调了充足的睡眠对于获得这些认知与情感益处的必要性。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62_1#9721c84b1?vja=1&amp;pid=7cd0e340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63_1#9721c84b1.bracket?vja=1&amp;pid=7cd0e3407&amp;color=0,0,0&amp;vpa=249&amp;vtp=1"/>
          <p:cNvSpPr/>
          <p:nvPr/>
        </p:nvSpPr>
        <p:spPr>
          <a:xfrm>
            <a:off x="914723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BD.562_2#9721c84b1.choices?vja=1&amp;pid=7cd0e3407&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vividly.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coasters.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worries.</a:t>
            </a:r>
            <a:endParaRPr lang="en-US" altLang="zh-CN" sz="2000" dirty="0"/>
          </a:p>
        </p:txBody>
      </p:sp>
      <p:sp>
        <p:nvSpPr>
          <p:cNvPr id="5" name="QC_6_AS.564_1#9721c84b1?vja=1&amp;pid=7cd0e3407&amp;color=0,0,0&amp;vtp=1"/>
          <p:cNvSpPr/>
          <p:nvPr/>
        </p:nvSpPr>
        <p:spPr>
          <a:xfrm>
            <a:off x="722376" y="2839847"/>
            <a:ext cx="10753344" cy="2294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推理判断题。根据第二段中的“Together,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weakening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negative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improving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resilience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cognitive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function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roller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coaster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deprivation.When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robbed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invaluable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sleep-dependent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advantages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作者列举了睡眠的益处，包括提升抗压能力和认知功能等，然后提出睡眠缺失会导致人们错失这些益处，从而导致人们的情绪起伏不定。因此，作者提到“情绪时好时坏”是为了强调睡眠缺失带来的风险。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65_1#723e2ed46?vja=1&amp;pid=7cd0e340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66_1#723e2ed46.bracket?vja=1&amp;pid=7cd0e3407&amp;color=0,0,0&amp;vpa=250&amp;vtp=1"/>
          <p:cNvSpPr/>
          <p:nvPr/>
        </p:nvSpPr>
        <p:spPr>
          <a:xfrm>
            <a:off x="562933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BD.565_2#723e2ed46.choices?vja=1&amp;pid=7cd0e3407&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vivid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NREM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C.Faster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2000" dirty="0"/>
          </a:p>
        </p:txBody>
      </p:sp>
      <p:sp>
        <p:nvSpPr>
          <p:cNvPr id="5" name="QC_6_AS.567_1#723e2ed46?vja=1&amp;pid=7cd0e3407&amp;color=0,0,0&amp;vtp=1"/>
          <p:cNvSpPr/>
          <p:nvPr/>
        </p:nvSpPr>
        <p:spPr>
          <a:xfrm>
            <a:off x="722376" y="2077847"/>
            <a:ext cx="10753344" cy="2294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推理判断题。根据第三段中的“It’s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vivid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rapid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eye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movement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deliver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ability.”和“But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consequences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day.”可知，快速眼动睡眠对培养情绪恢复能力至关重要，快速眼动睡眠减少的影响会延伸到白天的生活中，由此可推知，快速眼动睡眠减少会使白天的情绪状态更差。故选B项。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68_1#533f7e0b6?vja=1&amp;pid=7cd0e340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Stickgold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Zadra?(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69_1#533f7e0b6.bracket?vja=1&amp;pid=7cd0e3407&amp;color=0,0,0&amp;vpa=251&amp;vtp=1"/>
          <p:cNvSpPr/>
          <p:nvPr/>
        </p:nvSpPr>
        <p:spPr>
          <a:xfrm>
            <a:off x="8137589"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BD.568_2#533f7e0b6.choices?vja=1&amp;pid=7cd0e3407&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A.Forget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stronger.</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C.Increase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situations.</a:t>
            </a:r>
            <a:endParaRPr lang="en-US" altLang="zh-CN" sz="2000" dirty="0"/>
          </a:p>
        </p:txBody>
      </p:sp>
      <p:sp>
        <p:nvSpPr>
          <p:cNvPr id="5" name="QC_6_AS.570_1#533f7e0b6?vja=1&amp;pid=7cd0e3407&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细节理解题。根据第四段中的“First,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narratives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thoughts,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sensations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generated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narratives’—help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rehearse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what-ifs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life.”可知，他们认为梦帮助人们为未来的各种情况做准备。故选D项。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5_1#d20bca7c5?vja=1&amp;pid=1e6a9fc5a&amp;color=0,0,0&amp;vtp=1&amp;bt=1"/>
          <p:cNvSpPr/>
          <p:nvPr/>
        </p:nvSpPr>
        <p:spPr>
          <a:xfrm>
            <a:off x="722376" y="900000"/>
            <a:ext cx="10753344" cy="2633853"/>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Jimmy.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drugstore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brilliant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Jimmy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plain-clothes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Jimmy,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patrolman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Chicago,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Jimmy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cigar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endParaRPr lang="en-US" altLang="zh-CN" sz="2000" dirty="0"/>
          </a:p>
        </p:txBody>
      </p:sp>
      <p:sp>
        <p:nvSpPr>
          <p:cNvPr id="3" name="QM_6_AN.71_1#d20bca7c5.blank?vja=1&amp;pid=1e6a9fc5a&amp;color=0,0,0&amp;vpa=43&amp;vtp=1"/>
          <p:cNvSpPr/>
          <p:nvPr/>
        </p:nvSpPr>
        <p:spPr>
          <a:xfrm>
            <a:off x="8648002" y="861900"/>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4" name="QM_6_AN.72_1#d20bca7c5.blank?vja=1&amp;pid=1e6a9fc5a&amp;color=0,0,0&amp;vpa=44&amp;vtp=1"/>
          <p:cNvSpPr/>
          <p:nvPr/>
        </p:nvSpPr>
        <p:spPr>
          <a:xfrm>
            <a:off x="5004880" y="1242900"/>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5" name="QM_6_AN.73_1#d20bca7c5.blank?vja=1&amp;pid=1e6a9fc5a&amp;color=0,0,0&amp;vpa=45&amp;vtp=1"/>
          <p:cNvSpPr/>
          <p:nvPr/>
        </p:nvSpPr>
        <p:spPr>
          <a:xfrm>
            <a:off x="6425819" y="1623900"/>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endParaRPr lang="en-US" altLang="zh-CN" sz="2000" dirty="0"/>
          </a:p>
        </p:txBody>
      </p:sp>
      <p:sp>
        <p:nvSpPr>
          <p:cNvPr id="6" name="QM_6_AN.74_1#d20bca7c5.blank?vja=1&amp;pid=1e6a9fc5a&amp;color=0,0,0&amp;vpa=46&amp;vtp=1"/>
          <p:cNvSpPr/>
          <p:nvPr/>
        </p:nvSpPr>
        <p:spPr>
          <a:xfrm>
            <a:off x="5702745" y="2385900"/>
            <a:ext cx="9001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criminal</a:t>
            </a:r>
            <a:endParaRPr lang="en-US" altLang="zh-CN" sz="2000" dirty="0"/>
          </a:p>
        </p:txBody>
      </p:sp>
      <p:sp>
        <p:nvSpPr>
          <p:cNvPr id="7" name="QM_6_AN.75_1#d20bca7c5.blank?vja=1&amp;pid=1e6a9fc5a&amp;color=0,0,0&amp;vpa=47&amp;vtp=1"/>
          <p:cNvSpPr/>
          <p:nvPr/>
        </p:nvSpPr>
        <p:spPr>
          <a:xfrm>
            <a:off x="1125601" y="2754200"/>
            <a:ext cx="169227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recognized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71_1#c8487f9bb?vja=1&amp;pid=7cd0e340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72_1#c8487f9bb.bracket?vja=1&amp;pid=7cd0e3407&amp;color=0,0,0&amp;vpa=252&amp;vtp=1"/>
          <p:cNvSpPr/>
          <p:nvPr/>
        </p:nvSpPr>
        <p:spPr>
          <a:xfrm>
            <a:off x="6318314"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BD.571_2#c8487f9bb.choices?vja=1&amp;pid=7cd0e3407&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A.Nightmares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B.Dreams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endParaRPr lang="en-US" altLang="zh-CN" sz="2000" dirty="0"/>
          </a:p>
        </p:txBody>
      </p:sp>
      <p:sp>
        <p:nvSpPr>
          <p:cNvPr id="5" name="QC_6_AS.573_1#c8487f9bb?vja=1&amp;pid=7cd0e3407&amp;color=0,0,0&amp;vtp=1"/>
          <p:cNvSpPr/>
          <p:nvPr/>
        </p:nvSpPr>
        <p:spPr>
          <a:xfrm>
            <a:off x="722376" y="2839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主旨大意题。文章开篇点明主旨“Dreams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cognitive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ld.”，且全文围绕梦境如何增强我们的情绪调节能力、认知功能、解决问题的能力等方面展开介绍，即作者主要强调了梦境对我们心智和情感的积极强化作用，故B项（梦强化心智并改善情绪）准确概括了本文主旨。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73_2#c8487f9bb?vja=1&amp;pid=7cd0e3407&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6_AS.573_3#c8487f9bb?vja=1&amp;pid=7cd0e3407&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916936" y="1384124"/>
            <a:ext cx="6355080" cy="29718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AS.573_4#c8487f9bb?vja=1&amp;pid=7cd0e3407&amp;color=0,0,0&amp;mp=1&amp;vtp=1"/>
          <p:cNvSpPr/>
          <p:nvPr/>
        </p:nvSpPr>
        <p:spPr>
          <a:xfrm>
            <a:off x="722376" y="4495624"/>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二者共同作用，削弱了负面情绪，这样提升了我们的抗压能力、认知功能、解决问题的能力和心理健康，而这一切都能解释睡眠缺失可能带来的情绪时好时坏。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74_1#5510f2ef4?vja=1&amp;pid=301277642&amp;color=0,0,0&amp;vtp=1&amp;bt=1"/>
          <p:cNvSpPr/>
          <p:nvPr/>
        </p:nvSpPr>
        <p:spPr>
          <a:xfrm>
            <a:off x="722376" y="900000"/>
            <a:ext cx="10753344" cy="491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[全国新课标Ⅱ2024</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Overtourism</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rapid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destinations.1.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unacceptable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minimize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Overvisited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destinations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landscape,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over-touristed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destinations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concentrated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tons</a:t>
            </a:r>
            <a:endParaRPr lang="en-US" altLang="zh-CN" sz="2000" dirty="0"/>
          </a:p>
        </p:txBody>
      </p:sp>
      <p:sp>
        <p:nvSpPr>
          <p:cNvPr id="3" name="QM_5_AN.575_1#5510f2ef4.blank?vja=1&amp;pid=301277642&amp;color=0,0,0&amp;vpa=253&amp;vtp=1"/>
          <p:cNvSpPr/>
          <p:nvPr/>
        </p:nvSpPr>
        <p:spPr>
          <a:xfrm>
            <a:off x="4075494" y="23859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M_5_AN.576_1#5510f2ef4.blank?vja=1&amp;pid=301277642&amp;color=0,0,0&amp;vpa=254&amp;vtp=1"/>
          <p:cNvSpPr/>
          <p:nvPr/>
        </p:nvSpPr>
        <p:spPr>
          <a:xfrm>
            <a:off x="8880539" y="42909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bg/>
                                          </p:spTgt>
                                        </p:tgtEl>
                                        <p:attrNameLst>
                                          <p:attrName>style.visibility</p:attrName>
                                        </p:attrNameLst>
                                      </p:cBhvr>
                                      <p:to>
                                        <p:strVal val="visible"/>
                                      </p:to>
                                    </p:set>
                                    <p:animEffect transition="in" filter="fade">
                                      <p:cBhvr>
                                        <p:cTn id="12" dur="500"/>
                                        <p:tgtEl>
                                          <p:spTgt spid="4">
                                            <p:bg/>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74_1#5510f2ef4?vja=1&amp;pid=301277642&amp;color=0,0,0&amp;vtp=1&amp;bt=1"/>
          <p:cNvSpPr/>
          <p:nvPr/>
        </p:nvSpPr>
        <p:spPr>
          <a:xfrm>
            <a:off x="722376" y="900000"/>
            <a:ext cx="10753344" cy="3009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less-visited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alternative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destination’s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lesser-known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sights?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Minimize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maximize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holidays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slower.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privilege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（荣幸）.Do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destination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#2.4.1</a:t>
            </a:r>
            <a:endParaRPr lang="en-US" altLang="zh-CN" sz="2000" dirty="0"/>
          </a:p>
        </p:txBody>
      </p:sp>
      <p:sp>
        <p:nvSpPr>
          <p:cNvPr id="3" name="QM_5_AN.577_1#5510f2ef4.blank?vja=1&amp;pid=301277642&amp;color=0,0,0&amp;vpa=255&amp;vtp=1"/>
          <p:cNvSpPr/>
          <p:nvPr/>
        </p:nvSpPr>
        <p:spPr>
          <a:xfrm>
            <a:off x="5285486" y="861900"/>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4" name="QM_5_AN.578_1#5510f2ef4.blank?vja=1&amp;pid=301277642&amp;color=0,0,0&amp;vpa=256&amp;vtp=1"/>
          <p:cNvSpPr/>
          <p:nvPr/>
        </p:nvSpPr>
        <p:spPr>
          <a:xfrm>
            <a:off x="1764030" y="1623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5" name="QM_5_AN.579_1#5510f2ef4.blank?vja=1&amp;pid=301277642&amp;color=0,0,0&amp;vpa=257&amp;vtp=1"/>
          <p:cNvSpPr/>
          <p:nvPr/>
        </p:nvSpPr>
        <p:spPr>
          <a:xfrm>
            <a:off x="6676835" y="3147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80_1#5510f2ef4?vja=1&amp;pid=301277642&amp;color=0,0,0&amp;vtp=1&amp;bt=1"/>
          <p:cNvSpPr/>
          <p:nvPr/>
        </p:nvSpPr>
        <p:spPr>
          <a:xfrm>
            <a:off x="722376" y="896112"/>
            <a:ext cx="10753344" cy="2628202"/>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off-peak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else.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undiscovered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F.You’ll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G.Consider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visiting.</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2000" dirty="0"/>
          </a:p>
        </p:txBody>
      </p:sp>
      <p:sp>
        <p:nvSpPr>
          <p:cNvPr id="3" name="QM_5_EX.581_1#5510f2ef4?vja=1&amp;pid=301277642&amp;color=0,0,0&amp;vtp=1"/>
          <p:cNvSpPr/>
          <p:nvPr/>
        </p:nvSpPr>
        <p:spPr>
          <a:xfrm>
            <a:off x="722376" y="3569398"/>
            <a:ext cx="10753344" cy="1113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旅游虽然有诸多好处，但过度旅游会给当地环境带来很大的压力，但这并不意味着我们要放弃旅游。本文针对如何明智地制订旅游计划以减轻过度旅游对当地环境的影响提出了几点建议。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82_1#5197bdd70?vja=1&amp;pid=5510f2ef4&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583_1#5197bdd70.blank?vja=1&amp;pid=5510f2ef4&amp;color=0,0,0&amp;vpa=258&amp;vtp=1"/>
          <p:cNvSpPr/>
          <p:nvPr/>
        </p:nvSpPr>
        <p:spPr>
          <a:xfrm>
            <a:off x="1036701" y="8580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B_6_AS.584_1#5197bdd70?vja=1&amp;pid=5510f2ef4&amp;color=0,0,0&amp;vtp=1"/>
          <p:cNvSpPr/>
          <p:nvPr/>
        </p:nvSpPr>
        <p:spPr>
          <a:xfrm>
            <a:off x="722376" y="1315847"/>
            <a:ext cx="10753344" cy="1913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根据下文中的“Certainly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not.”可知，设空处应是一个设问，因此可以将答案锁定在B、D两项；再结合语境和下文中的“The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unacceptable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today’s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可知，下文对设空处的设问作出了否定回答，并提到了停止旅游后，损失旅游所能提供的东西在当今世界是无法接受的，因此设空处应与停止旅游的做法相关。B项（所以我们应该停止旅游吗？）符合语境。故选B项。</a:t>
            </a:r>
            <a:endParaRPr lang="en-US" altLang="zh-CN" sz="2200" dirty="0"/>
          </a:p>
        </p:txBody>
      </p:sp>
      <p:sp>
        <p:nvSpPr>
          <p:cNvPr id="5" name="QB_6_BD.585_1#af543a1c8?vja=1&amp;pid=5510f2ef4&amp;color=0,0,0&amp;vtp=1"/>
          <p:cNvSpPr/>
          <p:nvPr/>
        </p:nvSpPr>
        <p:spPr>
          <a:xfrm>
            <a:off x="722376" y="3266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586_1#af543a1c8.blank?vja=1&amp;pid=5510f2ef4&amp;color=0,0,0&amp;vpa=259&amp;vtp=1"/>
          <p:cNvSpPr/>
          <p:nvPr/>
        </p:nvSpPr>
        <p:spPr>
          <a:xfrm>
            <a:off x="1036701" y="3227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B_6_AS.587_1#af543a1c8?vja=1&amp;pid=5510f2ef4&amp;color=0,0,0&amp;vtp=1"/>
          <p:cNvSpPr/>
          <p:nvPr/>
        </p:nvSpPr>
        <p:spPr>
          <a:xfrm>
            <a:off x="722376" y="3690747"/>
            <a:ext cx="10753344" cy="1913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根据设空处位置可判断，该空位于本段的段尾，应是对上文内容的总结。根据上文内容可知，本段主要讲当网上有非常多的关于相同地方的帖子时，很容易让你觉得错失了游览好去处的机会，但空前一句“Go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landscape,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deeply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draws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you.”给出其他建议，即当某地的风景、文化、食物等真正能够吸引你时，再去那个地方。由此可知，C项（为了你自己旅游而不是为了其他人）承接上文，符合语境。故选C项。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88_1#70dcf42be?vja=1&amp;pid=5510f2ef4&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589_1#70dcf42be.blank?vja=1&amp;pid=5510f2ef4&amp;color=0,0,0&amp;vpa=260&amp;vtp=1"/>
          <p:cNvSpPr/>
          <p:nvPr/>
        </p:nvSpPr>
        <p:spPr>
          <a:xfrm>
            <a:off x="1036701" y="858013"/>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4" name="QB_6_AS.590_1#70dcf42be?vja=1&amp;pid=5510f2ef4&amp;color=0,0,0&amp;vtp=1"/>
          <p:cNvSpPr/>
          <p:nvPr/>
        </p:nvSpPr>
        <p:spPr>
          <a:xfrm>
            <a:off x="722376" y="1315847"/>
            <a:ext cx="10753344" cy="1909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讲到过度旅游的目的地通常只是一小部分非常热门的景点，而世界上还有大量少有人去的目的地可以选择；下文则建议人们尝试一些不太为人所知的地方性景点或热门旅游目的地的低知名度景点。设空处为过渡句，起到承上启下的作用，E项（你仍然可以找到相对而言鲜为人知的地方）符合语境，其中的relativ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undiscovered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places和上文的less-visited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options以及下文的lesser-known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sights相呼应。故选E项。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91_1#44569bc8e?vja=1&amp;pid=5510f2ef4&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592_1#44569bc8e.blank?vja=1&amp;pid=5510f2ef4&amp;color=0,0,0&amp;mp=1&amp;vpa=261&amp;vtp=1"/>
          <p:cNvSpPr/>
          <p:nvPr/>
        </p:nvSpPr>
        <p:spPr>
          <a:xfrm>
            <a:off x="1024001" y="8580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B_6_AS.593_1#44569bc8e?vja=1&amp;pid=5510f2ef4&amp;color=0,0,0&amp;vtp=1"/>
          <p:cNvSpPr/>
          <p:nvPr/>
        </p:nvSpPr>
        <p:spPr>
          <a:xfrm>
            <a:off x="722376" y="1315847"/>
            <a:ext cx="10753344" cy="1528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根据空后的“Minimize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maximize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skipping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holidays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rush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hour.”以及关键词fewer可知，本段提出的建议是选择避开重要的节假日或者高峰期去旅行，这样可以避开大量游客、节省资金并且拥有独特的旅行体验等。A项（在淡季去游览）能够概括本段的内容，其中的off-peak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times与下文中的skipping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holidays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rush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hour相呼应。故选A项。</a:t>
            </a:r>
            <a:endParaRPr lang="en-US" altLang="zh-CN" sz="2200" dirty="0"/>
          </a:p>
        </p:txBody>
      </p:sp>
      <p:sp>
        <p:nvSpPr>
          <p:cNvPr id="5" name="QB_6_BD.594_1#a925845ad?vja=1&amp;pid=5510f2ef4&amp;color=0,0,0&amp;vtp=1"/>
          <p:cNvSpPr/>
          <p:nvPr/>
        </p:nvSpPr>
        <p:spPr>
          <a:xfrm>
            <a:off x="722376" y="2872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595_1#a925845ad.blank?vja=1&amp;pid=5510f2ef4&amp;color=0,0,0&amp;vpa=262&amp;vtp=1"/>
          <p:cNvSpPr/>
          <p:nvPr/>
        </p:nvSpPr>
        <p:spPr>
          <a:xfrm>
            <a:off x="1024001" y="28342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7" name="QB_6_AS.596_1#a925845ad?vja=1&amp;pid=5510f2ef4&amp;color=0,0,0&amp;vtp=1"/>
          <p:cNvSpPr/>
          <p:nvPr/>
        </p:nvSpPr>
        <p:spPr>
          <a:xfrm>
            <a:off x="722376" y="32970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上文讲到旅游时应该尽量保护当地的特色；下文提到你可能会惊讶于你和那里的人能够如此亲近，由此推断设空处应是提出与当地人产生互动的建议。G项（考虑回馈你所游览的社区）符合语境。故选G项。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97_1#e4b5879c1?vja=1&amp;pid=a52390a7c&amp;color=0,0,0&amp;vtp=1&amp;bt=1"/>
          <p:cNvSpPr/>
          <p:nvPr/>
        </p:nvSpPr>
        <p:spPr>
          <a:xfrm>
            <a:off x="722376" y="900000"/>
            <a:ext cx="10753344" cy="4919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[江苏常州2025高二阶段调研]</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Sunita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Kumari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Chaudhary,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Tharu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craftswomen,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quietly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lengths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riverbank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jewellery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box</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climbers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Nepal’s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Chaudhary’s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sell.</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Himalayan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mountaineering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craftswomen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Chaudhary,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Shilshila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Acharya,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Kathmandu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management.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occurred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non-recyclable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emerged.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Nepal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Knotcraft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knows</a:t>
            </a:r>
            <a:endParaRPr lang="en-US" altLang="zh-CN" sz="2000" dirty="0"/>
          </a:p>
        </p:txBody>
      </p:sp>
    </p:spTree>
  </p:cSld>
  <p:clrMapOvr>
    <a:masterClrMapping/>
  </p:clrMapOvr>
  <p:transition>
    <p:fade/>
  </p:transition>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97_1#e4b5879c1?vja=1&amp;pid=a52390a7c&amp;color=0,0,0&amp;vtp=1&amp;bt=1"/>
          <p:cNvSpPr/>
          <p:nvPr/>
        </p:nvSpPr>
        <p:spPr>
          <a:xfrm>
            <a:off x="722376" y="900000"/>
            <a:ext cx="10753344" cy="3390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Acharya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Chaudhary.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Acharya,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proudly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（餐具垫）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Qomolangma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climbers.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garbage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dump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Acharya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searching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partners.“After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establish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decorative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sz="2000" dirty="0"/>
          </a:p>
        </p:txBody>
      </p:sp>
      <p:sp>
        <p:nvSpPr>
          <p:cNvPr id="3" name="QM_5_EX.598_1#e4b5879c1?vja=1&amp;pid=a52390a7c&amp;color=0,0,0&amp;vtp=1"/>
          <p:cNvSpPr/>
          <p:nvPr/>
        </p:nvSpPr>
        <p:spPr>
          <a:xfrm>
            <a:off x="722376" y="4331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本文是一篇记叙文。文章主要讲述了乔杜里和阿查里雅带领尼泊尔女工匠将登山垃圾制成手工艺品，并将其转化为经济机会，旨在打造可持续未来的故事。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76_1#af7b9a13e?vja=1&amp;pid=d20bca7c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3" name="QB_7_AN.77_1#af7b9a13e.blank?vja=1&amp;pid=d20bca7c5&amp;color=0,0,0&amp;vpa=48&amp;vtp=1"/>
          <p:cNvSpPr/>
          <p:nvPr/>
        </p:nvSpPr>
        <p:spPr>
          <a:xfrm>
            <a:off x="1024001" y="845313"/>
            <a:ext cx="13970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walking</a:t>
            </a:r>
            <a:endParaRPr lang="en-US" altLang="zh-CN" sz="2000" dirty="0"/>
          </a:p>
        </p:txBody>
      </p:sp>
      <p:sp>
        <p:nvSpPr>
          <p:cNvPr id="4" name="QB_7_AS.78_1#af7b9a13e?vja=1&amp;pid=d20bca7c5&amp;color=0,0,0&amp;vtp=1"/>
          <p:cNvSpPr/>
          <p:nvPr/>
        </p:nvSpPr>
        <p:spPr>
          <a:xfrm>
            <a:off x="722376" y="12743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此处表示“巡逻的警察当时正走在大街上”，主句为一般过去时，从句应用过去进行时。</a:t>
            </a:r>
            <a:endParaRPr lang="en-US" altLang="zh-CN" sz="2200" dirty="0"/>
          </a:p>
        </p:txBody>
      </p:sp>
      <p:sp>
        <p:nvSpPr>
          <p:cNvPr id="5" name="QB_7_BD.79_1#27a6fc46c?vja=1&amp;pid=d20bca7c5&amp;color=0,0,0&amp;vtp=1"/>
          <p:cNvSpPr/>
          <p:nvPr/>
        </p:nvSpPr>
        <p:spPr>
          <a:xfrm>
            <a:off x="722376" y="16637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7_AN.80_1#27a6fc46c.blank?vja=1&amp;pid=d20bca7c5&amp;color=0,0,0&amp;vpa=49&amp;vtp=1"/>
          <p:cNvSpPr/>
          <p:nvPr/>
        </p:nvSpPr>
        <p:spPr>
          <a:xfrm>
            <a:off x="1049401" y="1625600"/>
            <a:ext cx="83185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seek</a:t>
            </a:r>
            <a:endParaRPr lang="en-US" altLang="zh-CN" sz="2000" dirty="0"/>
          </a:p>
        </p:txBody>
      </p:sp>
      <p:sp>
        <p:nvSpPr>
          <p:cNvPr id="7" name="QB_7_AS.81_1#27a6fc46c?vja=1&amp;pid=d20bca7c5&amp;color=0,0,0&amp;vtp=1"/>
          <p:cNvSpPr/>
          <p:nvPr/>
        </p:nvSpPr>
        <p:spPr>
          <a:xfrm>
            <a:off x="722376" y="20490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此处作目的状语，应用动词不定式。</a:t>
            </a:r>
            <a:endParaRPr lang="en-US" altLang="zh-CN" sz="2200" dirty="0"/>
          </a:p>
        </p:txBody>
      </p:sp>
      <p:sp>
        <p:nvSpPr>
          <p:cNvPr id="8" name="QB_7_BD.82_1#d33fd5923?vja=1&amp;pid=d20bca7c5&amp;color=0,0,0&amp;vtp=1"/>
          <p:cNvSpPr/>
          <p:nvPr/>
        </p:nvSpPr>
        <p:spPr>
          <a:xfrm>
            <a:off x="722376" y="24384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7_AN.83_1#d33fd5923.blank?vja=1&amp;pid=d20bca7c5&amp;color=0,0,0&amp;vpa=50&amp;vtp=1"/>
          <p:cNvSpPr/>
          <p:nvPr/>
        </p:nvSpPr>
        <p:spPr>
          <a:xfrm>
            <a:off x="998601" y="2387600"/>
            <a:ext cx="788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exactly</a:t>
            </a:r>
            <a:endParaRPr lang="en-US" altLang="zh-CN" sz="2000" dirty="0"/>
          </a:p>
        </p:txBody>
      </p:sp>
      <p:sp>
        <p:nvSpPr>
          <p:cNvPr id="10" name="QB_7_AS.84_1#d33fd5923?vja=1&amp;pid=d20bca7c5&amp;color=0,0,0&amp;vtp=1"/>
          <p:cNvSpPr/>
          <p:nvPr/>
        </p:nvSpPr>
        <p:spPr>
          <a:xfrm>
            <a:off x="722376" y="28237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此处作状语，修饰twenty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later，应用副词。</a:t>
            </a:r>
            <a:endParaRPr lang="en-US" altLang="zh-CN" sz="2200" dirty="0"/>
          </a:p>
        </p:txBody>
      </p:sp>
      <p:sp>
        <p:nvSpPr>
          <p:cNvPr id="11" name="QB_7_BD.85_1#379e6a1e0?vja=1&amp;pid=d20bca7c5&amp;color=0,0,0&amp;vtp=1"/>
          <p:cNvSpPr/>
          <p:nvPr/>
        </p:nvSpPr>
        <p:spPr>
          <a:xfrm>
            <a:off x="722376" y="32131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endParaRPr lang="en-US" altLang="zh-CN" sz="2000" dirty="0"/>
          </a:p>
        </p:txBody>
      </p:sp>
      <p:sp>
        <p:nvSpPr>
          <p:cNvPr id="12" name="QB_7_AN.86_1#379e6a1e0.blank?vja=1&amp;pid=d20bca7c5&amp;color=0,0,0&amp;vpa=51&amp;vtp=1"/>
          <p:cNvSpPr/>
          <p:nvPr/>
        </p:nvSpPr>
        <p:spPr>
          <a:xfrm>
            <a:off x="1036701" y="3162300"/>
            <a:ext cx="1876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Though/Although</a:t>
            </a:r>
            <a:endParaRPr lang="en-US" altLang="zh-CN" sz="2000" dirty="0"/>
          </a:p>
        </p:txBody>
      </p:sp>
      <p:sp>
        <p:nvSpPr>
          <p:cNvPr id="13" name="QB_7_AS.87_1#379e6a1e0?vja=1&amp;pid=d20bca7c5&amp;color=0,0,0&amp;vtp=1"/>
          <p:cNvSpPr/>
          <p:nvPr/>
        </p:nvSpPr>
        <p:spPr>
          <a:xfrm>
            <a:off x="722376" y="35984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此处引导让步状语从句，表示“虽然”。</a:t>
            </a:r>
            <a:endParaRPr lang="en-US" altLang="zh-CN" sz="2200" dirty="0"/>
          </a:p>
        </p:txBody>
      </p:sp>
      <p:sp>
        <p:nvSpPr>
          <p:cNvPr id="14" name="QB_7_BD.88_1#c540b633c?vja=1&amp;pid=d20bca7c5&amp;color=0,0,0&amp;vtp=1"/>
          <p:cNvSpPr/>
          <p:nvPr/>
        </p:nvSpPr>
        <p:spPr>
          <a:xfrm>
            <a:off x="722376" y="39878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15" name="QB_7_AN.89_1#c540b633c.blank?vja=1&amp;pid=d20bca7c5&amp;color=0,0,0&amp;vpa=52&amp;vtp=1"/>
          <p:cNvSpPr/>
          <p:nvPr/>
        </p:nvSpPr>
        <p:spPr>
          <a:xfrm>
            <a:off x="1062101" y="3937000"/>
            <a:ext cx="1057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appointed</a:t>
            </a:r>
            <a:endParaRPr lang="en-US" altLang="zh-CN" sz="2000" dirty="0"/>
          </a:p>
        </p:txBody>
      </p:sp>
      <p:sp>
        <p:nvSpPr>
          <p:cNvPr id="16" name="QB_7_AS.90_1#c540b633c?vja=1&amp;pid=d20bca7c5&amp;color=0,0,0&amp;vtp=1"/>
          <p:cNvSpPr/>
          <p:nvPr/>
        </p:nvSpPr>
        <p:spPr>
          <a:xfrm>
            <a:off x="722376" y="43731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此处作定语，修饰time。at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appointed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time意为“在约定好的时间”。</a:t>
            </a:r>
            <a:endParaRPr lang="en-US" altLang="zh-CN" sz="2200" dirty="0"/>
          </a:p>
        </p:txBody>
      </p:sp>
      <p:sp>
        <p:nvSpPr>
          <p:cNvPr id="17" name="QB_7_BD.91_1#93fc43d2c?vja=1&amp;pid=d20bca7c5&amp;color=0,0,0&amp;vtp=1"/>
          <p:cNvSpPr/>
          <p:nvPr/>
        </p:nvSpPr>
        <p:spPr>
          <a:xfrm>
            <a:off x="722376" y="47625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18" name="QB_7_AN.92_1#93fc43d2c.blank?vja=1&amp;pid=d20bca7c5&amp;color=0,0,0&amp;vpa=53&amp;vtp=1"/>
          <p:cNvSpPr/>
          <p:nvPr/>
        </p:nvSpPr>
        <p:spPr>
          <a:xfrm>
            <a:off x="1011301" y="4724400"/>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19" name="QB_7_AS.93_1#93fc43d2c?vja=1&amp;pid=d20bca7c5&amp;color=0,0,0&amp;vtp=1"/>
          <p:cNvSpPr/>
          <p:nvPr/>
        </p:nvSpPr>
        <p:spPr>
          <a:xfrm>
            <a:off x="722376" y="51478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sb/sth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为固定搭配，意为“认为某人/某物是</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；把某人/某物看作</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8">
                                            <p:bg/>
                                          </p:spTgt>
                                        </p:tgtEl>
                                        <p:attrNameLst>
                                          <p:attrName>style.visibility</p:attrName>
                                        </p:attrNameLst>
                                      </p:cBhvr>
                                      <p:to>
                                        <p:strVal val="visible"/>
                                      </p:to>
                                    </p:set>
                                    <p:animEffect transition="in" filter="fade">
                                      <p:cBhvr>
                                        <p:cTn id="87" dur="500"/>
                                        <p:tgtEl>
                                          <p:spTgt spid="18">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8">
                                            <p:txEl>
                                              <p:pRg st="0" end="0"/>
                                            </p:txEl>
                                          </p:spTgt>
                                        </p:tgtEl>
                                        <p:attrNameLst>
                                          <p:attrName>style.visibility</p:attrName>
                                        </p:attrNameLst>
                                      </p:cBhvr>
                                      <p:to>
                                        <p:strVal val="visible"/>
                                      </p:to>
                                    </p:set>
                                    <p:animEffect transition="in" filter="fade">
                                      <p:cBhvr>
                                        <p:cTn id="90" dur="500"/>
                                        <p:tgtEl>
                                          <p:spTgt spid="18">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9">
                                            <p:bg/>
                                          </p:spTgt>
                                        </p:tgtEl>
                                        <p:attrNameLst>
                                          <p:attrName>style.visibility</p:attrName>
                                        </p:attrNameLst>
                                      </p:cBhvr>
                                      <p:to>
                                        <p:strVal val="visible"/>
                                      </p:to>
                                    </p:set>
                                    <p:animEffect transition="in" filter="fade">
                                      <p:cBhvr>
                                        <p:cTn id="95" dur="500"/>
                                        <p:tgtEl>
                                          <p:spTgt spid="19">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9">
                                            <p:txEl>
                                              <p:pRg st="0" end="0"/>
                                            </p:txEl>
                                          </p:spTgt>
                                        </p:tgtEl>
                                        <p:attrNameLst>
                                          <p:attrName>style.visibility</p:attrName>
                                        </p:attrNameLst>
                                      </p:cBhvr>
                                      <p:to>
                                        <p:strVal val="visible"/>
                                      </p:to>
                                    </p:set>
                                    <p:animEffect transition="in" filter="fade">
                                      <p:cBhvr>
                                        <p:cTn id="98"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P spid="15" grpId="0" animBg="1" build="p"/>
      <p:bldP spid="16" grpId="0" animBg="1" build="p"/>
      <p:bldP spid="18" grpId="0" animBg="1" build="p"/>
      <p:bldP spid="19" grpId="0" animBg="1" build="p"/>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99_1#6cd69c45d.choices?vja=1&amp;pid=e4b5879c1&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B.skilfully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C.thankfully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.silently</a:t>
            </a:r>
            <a:endParaRPr lang="en-US" altLang="zh-CN" sz="2000" dirty="0"/>
          </a:p>
        </p:txBody>
      </p:sp>
      <p:sp>
        <p:nvSpPr>
          <p:cNvPr id="3" name="QC_6_AN.600_1#6cd69c45d.bracket?vja=1&amp;pid=e4b5879c1&amp;color=0,0,0&amp;vpa=263&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601_1#6cd69c45d?vja=1&amp;pid=e4b5879c1&amp;color=0,0,0&amp;vtp=1"/>
          <p:cNvSpPr/>
          <p:nvPr/>
        </p:nvSpPr>
        <p:spPr>
          <a:xfrm>
            <a:off x="722376" y="13158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根据上文“Sunita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Kumari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Chaudhary,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Tharu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craftswomen”和She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shapes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jewellery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box可知，她应该是熟练地将这些材料做成首饰盒。故选B项。</a:t>
            </a:r>
            <a:endParaRPr lang="en-US" altLang="zh-CN" sz="2200" dirty="0"/>
          </a:p>
        </p:txBody>
      </p:sp>
      <p:sp>
        <p:nvSpPr>
          <p:cNvPr id="5" name="QC_6_BD.602_1#b511f20ba.choices?vja=1&amp;pid=e4b5879c1&amp;color=0,0,0&amp;vtp=1"/>
          <p:cNvSpPr/>
          <p:nvPr/>
        </p:nvSpPr>
        <p:spPr>
          <a:xfrm>
            <a:off x="722376" y="21103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B.offering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C.asking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.instructing</a:t>
            </a:r>
            <a:endParaRPr lang="en-US" altLang="zh-CN" sz="2000" dirty="0"/>
          </a:p>
        </p:txBody>
      </p:sp>
      <p:sp>
        <p:nvSpPr>
          <p:cNvPr id="6" name="QC_6_AN.603_1#b511f20ba.bracket?vja=1&amp;pid=e4b5879c1&amp;color=0,0,0&amp;vpa=264&amp;vtp=1"/>
          <p:cNvSpPr/>
          <p:nvPr/>
        </p:nvSpPr>
        <p:spPr>
          <a:xfrm>
            <a:off x="1176401" y="21103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6_AS.604_1#b511f20ba?vja=1&amp;pid=e4b5879c1&amp;color=0,0,0&amp;vtp=1"/>
          <p:cNvSpPr/>
          <p:nvPr/>
        </p:nvSpPr>
        <p:spPr>
          <a:xfrm>
            <a:off x="722376" y="25350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Tharu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craftswomen可知，她作为塔鲁族女工匠的带头人，在编织时应是指导一小群女性如何处理这些材料。故选D项。</a:t>
            </a:r>
            <a:endParaRPr lang="en-US" altLang="zh-CN" sz="2200" dirty="0"/>
          </a:p>
        </p:txBody>
      </p:sp>
      <p:sp>
        <p:nvSpPr>
          <p:cNvPr id="8" name="QC_6_BD.605_1#a58ebe0e3.choices?vja=1&amp;pid=e4b5879c1&amp;color=0,0,0&amp;vtp=1"/>
          <p:cNvSpPr/>
          <p:nvPr/>
        </p:nvSpPr>
        <p:spPr>
          <a:xfrm>
            <a:off x="722376" y="33422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.searching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9" name="QC_6_AN.606_1#a58ebe0e3.bracket?vja=1&amp;pid=e4b5879c1&amp;color=0,0,0&amp;vpa=265&amp;vtp=1"/>
          <p:cNvSpPr/>
          <p:nvPr/>
        </p:nvSpPr>
        <p:spPr>
          <a:xfrm>
            <a:off x="1176401" y="33422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6_AS.607_1#a58ebe0e3?vja=1&amp;pid=e4b5879c1&amp;color=0,0,0&amp;vtp=1"/>
          <p:cNvSpPr/>
          <p:nvPr/>
        </p:nvSpPr>
        <p:spPr>
          <a:xfrm>
            <a:off x="722376" y="37669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ropes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lifeline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mountain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climbers并结合常识可知，这些女工匠们所用的绳子曾经是登山者征服山脉的生命线。deal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with意为“处理；应付”，故选A项。</a:t>
            </a:r>
            <a:endParaRPr lang="en-US" altLang="zh-CN" sz="2200" dirty="0"/>
          </a:p>
        </p:txBody>
      </p:sp>
      <p:sp>
        <p:nvSpPr>
          <p:cNvPr id="11" name="QC_6_BD.608_1#426f32895.choices?vja=1&amp;pid=e4b5879c1&amp;color=0,0,0&amp;vtp=1"/>
          <p:cNvSpPr/>
          <p:nvPr/>
        </p:nvSpPr>
        <p:spPr>
          <a:xfrm>
            <a:off x="722376" y="49551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B.work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C.life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.luck</a:t>
            </a:r>
            <a:endParaRPr lang="en-US" altLang="zh-CN" sz="2000" dirty="0"/>
          </a:p>
        </p:txBody>
      </p:sp>
      <p:sp>
        <p:nvSpPr>
          <p:cNvPr id="12" name="QC_6_AN.609_1#426f32895.bracket?vja=1&amp;pid=e4b5879c1&amp;color=0,0,0&amp;vpa=266&amp;vtp=1"/>
          <p:cNvSpPr/>
          <p:nvPr/>
        </p:nvSpPr>
        <p:spPr>
          <a:xfrm>
            <a:off x="1176401" y="49551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3" name="QC_6_AS.610_1#426f32895?vja=1&amp;pid=e4b5879c1&amp;color=0,0,0&amp;vtp=1"/>
          <p:cNvSpPr/>
          <p:nvPr/>
        </p:nvSpPr>
        <p:spPr>
          <a:xfrm>
            <a:off x="722376" y="5379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根据下文transformed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skilled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Chaudhary’s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sell可知，包括绳子在内的废弃物现在在这些能工巧匠的手中焕发新生，变成可售卖的物品。故选C项。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11_1#9e6a8a8de.choices?vja=1&amp;pid=e4b5879c1&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.equipped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B.associated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C.impressed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.packed</a:t>
            </a:r>
            <a:endParaRPr lang="en-US" altLang="zh-CN" sz="2000" dirty="0"/>
          </a:p>
        </p:txBody>
      </p:sp>
      <p:sp>
        <p:nvSpPr>
          <p:cNvPr id="3" name="QC_6_AN.612_1#9e6a8a8de.bracket?vja=1&amp;pid=e4b5879c1&amp;color=0,0,0&amp;vpa=267&amp;vtp=1"/>
          <p:cNvSpPr/>
          <p:nvPr/>
        </p:nvSpPr>
        <p:spPr>
          <a:xfrm>
            <a:off x="1176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AS.613_1#9e6a8a8de?vja=1&amp;pid=e4b5879c1&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mounting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mountaineering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years可知，喜马拉雅山脉多年来被登山活动留下的越来越多的垃圾堆满。be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packed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with表示“充满”，符合语境。故选D项。</a:t>
            </a:r>
            <a:endParaRPr lang="en-US" altLang="zh-CN" sz="2200" dirty="0"/>
          </a:p>
        </p:txBody>
      </p:sp>
      <p:sp>
        <p:nvSpPr>
          <p:cNvPr id="5" name="QC_6_BD.614_1#b44875752.choices?vja=1&amp;pid=e4b5879c1&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.advocate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B.client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C.inspiration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.owner</a:t>
            </a:r>
            <a:endParaRPr lang="en-US" altLang="zh-CN" sz="2000" dirty="0"/>
          </a:p>
        </p:txBody>
      </p:sp>
      <p:sp>
        <p:nvSpPr>
          <p:cNvPr id="6" name="QC_6_AN.615_1#b44875752.bracket?vja=1&amp;pid=e4b5879c1&amp;color=0,0,0&amp;vpa=268&amp;vtp=1"/>
          <p:cNvSpPr/>
          <p:nvPr/>
        </p:nvSpPr>
        <p:spPr>
          <a:xfrm>
            <a:off x="1176401" y="2504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6_AS.616_1#b44875752?vja=1&amp;pid=e4b5879c1&amp;color=0,0,0&amp;vtp=1"/>
          <p:cNvSpPr/>
          <p:nvPr/>
        </p:nvSpPr>
        <p:spPr>
          <a:xfrm>
            <a:off x="722376" y="2928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initiative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Shilshila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Acharya,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owns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processing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Kathmandu”及语境可知，阿查里雅拥有一家垃圾处理公司，她发起的一项倡议使得一些材料被回收利用，所以她应是可持续垃圾管理的倡导者。故选A项。</a:t>
            </a:r>
            <a:endParaRPr lang="en-US" altLang="zh-CN" sz="2200" dirty="0"/>
          </a:p>
        </p:txBody>
      </p:sp>
      <p:sp>
        <p:nvSpPr>
          <p:cNvPr id="8" name="QC_6_BD.617_1#dfb318ecb.choices?vja=1&amp;pid=e4b5879c1&amp;color=0,0,0&amp;vtp=1"/>
          <p:cNvSpPr/>
          <p:nvPr/>
        </p:nvSpPr>
        <p:spPr>
          <a:xfrm>
            <a:off x="722376" y="4116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B.reused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C.abandoned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.studied</a:t>
            </a:r>
            <a:endParaRPr lang="en-US" altLang="zh-CN" sz="2000" dirty="0"/>
          </a:p>
        </p:txBody>
      </p:sp>
      <p:sp>
        <p:nvSpPr>
          <p:cNvPr id="9" name="QC_6_AN.618_1#dfb318ecb.bracket?vja=1&amp;pid=e4b5879c1&amp;color=0,0,0&amp;vpa=269&amp;vtp=1"/>
          <p:cNvSpPr/>
          <p:nvPr/>
        </p:nvSpPr>
        <p:spPr>
          <a:xfrm>
            <a:off x="1176401" y="4116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6_AS.619_1#dfb318ecb?vja=1&amp;pid=e4b5879c1&amp;color=0,0,0&amp;vtp=1"/>
          <p:cNvSpPr/>
          <p:nvPr/>
        </p:nvSpPr>
        <p:spPr>
          <a:xfrm>
            <a:off x="722376" y="4541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根据下文turning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mountain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opportunities以及将垃圾变成手工艺品可知，她想到不可回收的垃圾可以被重复使用。故选B项。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20_1#855d9f170.choices?vja=1&amp;pid=e4b5879c1&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.miracle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B.objective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C.consequence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.solution</a:t>
            </a:r>
            <a:endParaRPr lang="en-US" altLang="zh-CN" sz="2000" dirty="0"/>
          </a:p>
        </p:txBody>
      </p:sp>
      <p:sp>
        <p:nvSpPr>
          <p:cNvPr id="3" name="QC_6_AN.621_1#855d9f170.bracket?vja=1&amp;pid=e4b5879c1&amp;color=0,0,0&amp;vpa=270&amp;vtp=1"/>
          <p:cNvSpPr/>
          <p:nvPr/>
        </p:nvSpPr>
        <p:spPr>
          <a:xfrm>
            <a:off x="1176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AS.622_1#855d9f170?vja=1&amp;pid=e4b5879c1&amp;color=0,0,0&amp;vtp=1"/>
          <p:cNvSpPr/>
          <p:nvPr/>
        </p:nvSpPr>
        <p:spPr>
          <a:xfrm>
            <a:off x="722376" y="13158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turning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mountain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opportunities.”及语境可知，在拉伊的帮助下，出现了一个解决方案。故选D项。</a:t>
            </a:r>
            <a:endParaRPr lang="en-US" altLang="zh-CN" sz="2200" dirty="0"/>
          </a:p>
        </p:txBody>
      </p:sp>
      <p:sp>
        <p:nvSpPr>
          <p:cNvPr id="5" name="QC_6_BD.623_1#f3bb88768.choices?vja=1&amp;pid=e4b5879c1&amp;color=0,0,0&amp;vtp=1"/>
          <p:cNvSpPr/>
          <p:nvPr/>
        </p:nvSpPr>
        <p:spPr>
          <a:xfrm>
            <a:off x="722376" y="21103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B.compare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C.organise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a:t>
            </a:r>
            <a:endParaRPr lang="en-US" altLang="zh-CN" sz="2000" dirty="0"/>
          </a:p>
        </p:txBody>
      </p:sp>
      <p:sp>
        <p:nvSpPr>
          <p:cNvPr id="6" name="QC_6_AN.624_1#f3bb88768.bracket?vja=1&amp;pid=e4b5879c1&amp;color=0,0,0&amp;vpa=271&amp;vtp=1"/>
          <p:cNvSpPr/>
          <p:nvPr/>
        </p:nvSpPr>
        <p:spPr>
          <a:xfrm>
            <a:off x="1176401" y="21103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6_AS.625_1#f3bb88768?vja=1&amp;pid=e4b5879c1&amp;color=0,0,0&amp;vtp=1"/>
          <p:cNvSpPr/>
          <p:nvPr/>
        </p:nvSpPr>
        <p:spPr>
          <a:xfrm>
            <a:off x="722376" y="25350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根据上文knows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Acharya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Chaudhary和下文the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turning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mountain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opportunities可知，拉伊帮忙将这两个人联系起来，希望把登山垃圾变成各种机会。故选A项。</a:t>
            </a:r>
            <a:endParaRPr lang="en-US" altLang="zh-CN" sz="2200" dirty="0"/>
          </a:p>
        </p:txBody>
      </p:sp>
      <p:sp>
        <p:nvSpPr>
          <p:cNvPr id="8" name="QC_6_BD.626_1#e4681ab69.choices?vja=1&amp;pid=e4b5879c1&amp;color=0,0,0&amp;vtp=1"/>
          <p:cNvSpPr/>
          <p:nvPr/>
        </p:nvSpPr>
        <p:spPr>
          <a:xfrm>
            <a:off x="722376" y="37232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.beneficial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B.academic</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C.economic</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.conventional</a:t>
            </a:r>
            <a:endParaRPr lang="en-US" altLang="zh-CN" sz="2000" dirty="0"/>
          </a:p>
        </p:txBody>
      </p:sp>
      <p:sp>
        <p:nvSpPr>
          <p:cNvPr id="9" name="QC_6_AN.627_1#e4681ab69.bracket?vja=1&amp;pid=e4b5879c1&amp;color=0,0,0&amp;vpa=272&amp;vtp=1"/>
          <p:cNvSpPr/>
          <p:nvPr/>
        </p:nvSpPr>
        <p:spPr>
          <a:xfrm>
            <a:off x="1303401" y="37232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6_AS.628_1#e4681ab69?vja=1&amp;pid=e4b5879c1&amp;color=0,0,0&amp;vtp=1"/>
          <p:cNvSpPr/>
          <p:nvPr/>
        </p:nvSpPr>
        <p:spPr>
          <a:xfrm>
            <a:off x="722376" y="41479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根据上文将废弃物变成可售卖的物品和下文的the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economy可知，此处指把登山垃圾变成经济机会。故选C项。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29_1#7ce515427.choices?vja=1&amp;pid=e4b5879c1&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B.continue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C.happen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a:t>
            </a:r>
            <a:endParaRPr lang="en-US" altLang="zh-CN" sz="2000" dirty="0"/>
          </a:p>
        </p:txBody>
      </p:sp>
      <p:sp>
        <p:nvSpPr>
          <p:cNvPr id="3" name="QC_6_AN.630_1#7ce515427.bracket?vja=1&amp;pid=e4b5879c1&amp;color=0,0,0&amp;mp=1&amp;vpa=273&amp;vtp=1"/>
          <p:cNvSpPr/>
          <p:nvPr/>
        </p:nvSpPr>
        <p:spPr>
          <a:xfrm>
            <a:off x="1294003"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AS.631_1#7ce515427?vja=1&amp;pid=e4b5879c1&amp;color=0,0,0&amp;vtp=1"/>
          <p:cNvSpPr/>
          <p:nvPr/>
        </p:nvSpPr>
        <p:spPr>
          <a:xfrm>
            <a:off x="722376" y="13158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combine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mountain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economy”和“She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”及语境可知，她们力求将当地技能、登山垃圾和当地经济结合起来。</a:t>
            </a:r>
            <a:endParaRPr lang="en-US" altLang="zh-CN" sz="2200" dirty="0"/>
          </a:p>
        </p:txBody>
      </p:sp>
      <p:sp>
        <p:nvSpPr>
          <p:cNvPr id="5" name="QC_6_BD.632_1#3ce25aa37.choices?vja=1&amp;pid=e4b5879c1&amp;color=0,0,0&amp;vtp=1"/>
          <p:cNvSpPr/>
          <p:nvPr/>
        </p:nvSpPr>
        <p:spPr>
          <a:xfrm>
            <a:off x="722376" y="21103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B.displaying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C.enhancing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.replacing</a:t>
            </a:r>
            <a:endParaRPr lang="en-US" altLang="zh-CN" sz="2000" dirty="0"/>
          </a:p>
        </p:txBody>
      </p:sp>
      <p:sp>
        <p:nvSpPr>
          <p:cNvPr id="6" name="QC_6_AN.633_1#3ce25aa37.bracket?vja=1&amp;pid=e4b5879c1&amp;color=0,0,0&amp;vpa=274&amp;vtp=1"/>
          <p:cNvSpPr/>
          <p:nvPr/>
        </p:nvSpPr>
        <p:spPr>
          <a:xfrm>
            <a:off x="1303401" y="21103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6_AS.634_1#3ce25aa37?vja=1&amp;pid=e4b5879c1&amp;color=0,0,0&amp;vtp=1"/>
          <p:cNvSpPr/>
          <p:nvPr/>
        </p:nvSpPr>
        <p:spPr>
          <a:xfrm>
            <a:off x="722376" y="25350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根据空前的proudly和空后的a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ropes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Mount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Qomolangma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climbers可知，阿查里雅边说边自豪地展示着一个用登山者留在珠穆朗玛峰上的绳子做成的餐具垫。display意为“展示”，故选B项。</a:t>
            </a:r>
            <a:endParaRPr lang="en-US" altLang="zh-CN" sz="2200" dirty="0"/>
          </a:p>
        </p:txBody>
      </p:sp>
      <p:sp>
        <p:nvSpPr>
          <p:cNvPr id="8" name="QC_6_BD.635_1#934ed5251.choices?vja=1&amp;pid=e4b5879c1&amp;color=0,0,0&amp;vtp=1"/>
          <p:cNvSpPr/>
          <p:nvPr/>
        </p:nvSpPr>
        <p:spPr>
          <a:xfrm>
            <a:off x="722376" y="37232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B.reveal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C.ensure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.announce</a:t>
            </a:r>
            <a:endParaRPr lang="en-US" altLang="zh-CN" sz="2000" dirty="0"/>
          </a:p>
        </p:txBody>
      </p:sp>
      <p:sp>
        <p:nvSpPr>
          <p:cNvPr id="9" name="QC_6_AN.636_1#934ed5251.bracket?vja=1&amp;pid=e4b5879c1&amp;color=0,0,0&amp;vpa=275&amp;vtp=1"/>
          <p:cNvSpPr/>
          <p:nvPr/>
        </p:nvSpPr>
        <p:spPr>
          <a:xfrm>
            <a:off x="1303401" y="37232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6_AS.637_1#934ed5251?vja=1&amp;pid=e4b5879c1&amp;color=0,0,0&amp;vtp=1"/>
          <p:cNvSpPr/>
          <p:nvPr/>
        </p:nvSpPr>
        <p:spPr>
          <a:xfrm>
            <a:off x="722376" y="41479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collected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garbage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dump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again并结合语境可知，此处表示目标是确保从山上收集的垃圾最终不再进入垃圾场。故选C项。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38_1#6c439dc6b.choices?vja=1&amp;pid=e4b5879c1&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.expand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B.launch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C.complete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endParaRPr lang="en-US" altLang="zh-CN" sz="2000" dirty="0"/>
          </a:p>
        </p:txBody>
      </p:sp>
      <p:sp>
        <p:nvSpPr>
          <p:cNvPr id="3" name="QC_6_AN.639_1#6c439dc6b.bracket?vja=1&amp;pid=e4b5879c1&amp;color=0,0,0&amp;mp=1&amp;vpa=276&amp;vtp=1"/>
          <p:cNvSpPr/>
          <p:nvPr/>
        </p:nvSpPr>
        <p:spPr>
          <a:xfrm>
            <a:off x="1303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AS.640_1#6c439dc6b?vja=1&amp;pid=e4b5879c1&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根据下文Acharya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searching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partners可知，阿查里雅说她们正在寻找更多的合作伙伴，所以应是希望扩大这个项目。故选A项。</a:t>
            </a:r>
            <a:endParaRPr lang="en-US" altLang="zh-CN" sz="2200" dirty="0"/>
          </a:p>
        </p:txBody>
      </p:sp>
      <p:sp>
        <p:nvSpPr>
          <p:cNvPr id="5" name="QC_6_BD.641_1#5bbdce4bf.choices?vja=1&amp;pid=e4b5879c1&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.distant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B.sustainable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C.profitable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.blooming</a:t>
            </a:r>
            <a:endParaRPr lang="en-US" altLang="zh-CN" sz="2000" dirty="0"/>
          </a:p>
        </p:txBody>
      </p:sp>
      <p:sp>
        <p:nvSpPr>
          <p:cNvPr id="6" name="QC_6_AN.642_1#5bbdce4bf.bracket?vja=1&amp;pid=e4b5879c1&amp;color=0,0,0&amp;vpa=277&amp;vtp=1"/>
          <p:cNvSpPr/>
          <p:nvPr/>
        </p:nvSpPr>
        <p:spPr>
          <a:xfrm>
            <a:off x="1303401" y="2123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6_AS.643_1#5bbdce4bf?vja=1&amp;pid=e4b5879c1&amp;color=0,0,0&amp;vtp=1"/>
          <p:cNvSpPr/>
          <p:nvPr/>
        </p:nvSpPr>
        <p:spPr>
          <a:xfrm>
            <a:off x="722376" y="25477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management和下文“each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rope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clean”并结合文章中心思想可知，她们正在努力建立一个可持续的未来，将登山垃圾回收利用，既帮助当地女性谋生，又保持山区清洁，符合可持续发展理念。故选B项。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44_1#9116ce691?vja=1&amp;pid=5e6591646&amp;color=0,0,0&amp;vtp=1&amp;bt=1"/>
          <p:cNvSpPr/>
          <p:nvPr/>
        </p:nvSpPr>
        <p:spPr>
          <a:xfrm>
            <a:off x="722376" y="896112"/>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[广东深圳2024模拟]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Reykjavík,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Iceland,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Lillian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symbolises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Icelanders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passionate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admirer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Lillian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1990s,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artefacts,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establishment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Reykjavík.</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extensive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contemporary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displaying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thousands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Lillian’s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calligraphy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Icelandic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traditions.</a:t>
            </a:r>
            <a:endParaRPr lang="en-US" altLang="zh-CN" sz="2000" dirty="0"/>
          </a:p>
          <a:p>
            <a:pPr algn="just">
              <a:lnSpc>
                <a:spcPct val="125000"/>
              </a:lnSpc>
            </a:pPr>
            <a:endParaRPr lang="en-US" altLang="zh-CN" sz="2000" dirty="0"/>
          </a:p>
        </p:txBody>
      </p:sp>
      <p:sp>
        <p:nvSpPr>
          <p:cNvPr id="3" name="QM_5_AN.645_1#9116ce691.blank?vja=1&amp;pid=5e6591646&amp;color=0,0,0&amp;vpa=278&amp;vtp=1"/>
          <p:cNvSpPr/>
          <p:nvPr/>
        </p:nvSpPr>
        <p:spPr>
          <a:xfrm>
            <a:off x="10607739" y="858012"/>
            <a:ext cx="788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created</a:t>
            </a:r>
            <a:endParaRPr lang="en-US" altLang="zh-CN" sz="2000" dirty="0"/>
          </a:p>
        </p:txBody>
      </p:sp>
      <p:sp>
        <p:nvSpPr>
          <p:cNvPr id="4" name="QM_5_AN.646_1#9116ce691.blank?vja=1&amp;pid=5e6591646&amp;color=0,0,0&amp;vpa=279&amp;vtp=1"/>
          <p:cNvSpPr/>
          <p:nvPr/>
        </p:nvSpPr>
        <p:spPr>
          <a:xfrm>
            <a:off x="4418648" y="2001012"/>
            <a:ext cx="608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endParaRPr lang="en-US" altLang="zh-CN" sz="2000" dirty="0"/>
          </a:p>
        </p:txBody>
      </p:sp>
      <p:sp>
        <p:nvSpPr>
          <p:cNvPr id="5" name="QM_5_AN.647_1#9116ce691.blank?vja=1&amp;pid=5e6591646&amp;color=0,0,0&amp;vpa=280&amp;vtp=1"/>
          <p:cNvSpPr/>
          <p:nvPr/>
        </p:nvSpPr>
        <p:spPr>
          <a:xfrm>
            <a:off x="973201" y="2750312"/>
            <a:ext cx="1112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eventually</a:t>
            </a:r>
            <a:endParaRPr lang="en-US" altLang="zh-CN" sz="2000" dirty="0"/>
          </a:p>
        </p:txBody>
      </p:sp>
      <p:sp>
        <p:nvSpPr>
          <p:cNvPr id="6" name="QM_5_AN.648_1#9116ce691.blank?vja=1&amp;pid=5e6591646&amp;color=0,0,0&amp;vpa=281&amp;vtp=1"/>
          <p:cNvSpPr/>
          <p:nvPr/>
        </p:nvSpPr>
        <p:spPr>
          <a:xfrm>
            <a:off x="3049143" y="3144012"/>
            <a:ext cx="747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houses</a:t>
            </a:r>
            <a:endParaRPr lang="en-US" altLang="zh-CN" sz="2000" dirty="0"/>
          </a:p>
        </p:txBody>
      </p:sp>
      <p:sp>
        <p:nvSpPr>
          <p:cNvPr id="7" name="QM_5_AN.649_1#9116ce691.blank?vja=1&amp;pid=5e6591646&amp;color=0,0,0&amp;vpa=282&amp;vtp=1"/>
          <p:cNvSpPr/>
          <p:nvPr/>
        </p:nvSpPr>
        <p:spPr>
          <a:xfrm>
            <a:off x="1948625" y="3525012"/>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8" name="QM_5_AN.650_1#9116ce691.blank?vja=1&amp;pid=5e6591646&amp;color=0,0,0&amp;vpa=283&amp;vtp=1"/>
          <p:cNvSpPr/>
          <p:nvPr/>
        </p:nvSpPr>
        <p:spPr>
          <a:xfrm>
            <a:off x="3766185" y="3893312"/>
            <a:ext cx="1084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exhibiting</a:t>
            </a:r>
            <a:endParaRPr lang="en-US" altLang="zh-CN" sz="2000" dirty="0"/>
          </a:p>
        </p:txBody>
      </p:sp>
      <p:sp>
        <p:nvSpPr>
          <p:cNvPr id="9" name="QM_5_AN.651_1#9116ce691.blank?vja=1&amp;pid=5e6591646&amp;color=0,0,0&amp;vpa=284&amp;vtp=1"/>
          <p:cNvSpPr/>
          <p:nvPr/>
        </p:nvSpPr>
        <p:spPr>
          <a:xfrm>
            <a:off x="3531299" y="4287012"/>
            <a:ext cx="11255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interactive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44_1#9116ce691?vja=1&amp;pid=5e6591646&amp;color=0,0,0&amp;vtp=1&amp;bt=1"/>
          <p:cNvSpPr/>
          <p:nvPr/>
        </p:nvSpPr>
        <p:spPr>
          <a:xfrm>
            <a:off x="722376" y="900000"/>
            <a:ext cx="10753344" cy="2247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Lillian’s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thousands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Icelandic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Jonsdottir,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Affairs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Ministry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Affairs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Iceland,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“Lillian,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enthusiasm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Iceland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enabled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sz="2000" dirty="0"/>
          </a:p>
        </p:txBody>
      </p:sp>
      <p:sp>
        <p:nvSpPr>
          <p:cNvPr id="3" name="QM_5_EX.655_1#9116ce691?vja=1&amp;pid=5e6591646&amp;color=0,0,0&amp;vtp=1"/>
          <p:cNvSpPr/>
          <p:nvPr/>
        </p:nvSpPr>
        <p:spPr>
          <a:xfrm>
            <a:off x="722376" y="3188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本文是一篇说明文，主要介绍了莉莲·霍普斯在冰岛雷克雅未克创建的博物馆促进了冰岛人民对中国传统文化的了解，建立了两国之间的文化联系，巩固了两国的友谊。</a:t>
            </a:r>
            <a:endParaRPr lang="en-US" altLang="zh-CN" sz="2000" dirty="0"/>
          </a:p>
        </p:txBody>
      </p:sp>
      <p:sp>
        <p:nvSpPr>
          <p:cNvPr id="4" name="QM_5_AN.652_1#9116ce691.blank?vja=1&amp;pid=5e6591646&amp;color=0,0,0&amp;vpa=285&amp;vtp=1"/>
          <p:cNvSpPr/>
          <p:nvPr/>
        </p:nvSpPr>
        <p:spPr>
          <a:xfrm>
            <a:off x="935101" y="1230200"/>
            <a:ext cx="167798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recognised</a:t>
            </a:r>
            <a:endParaRPr lang="en-US" altLang="zh-CN" sz="2000" dirty="0"/>
          </a:p>
        </p:txBody>
      </p:sp>
      <p:sp>
        <p:nvSpPr>
          <p:cNvPr id="5" name="QM_5_AN.653_1#9116ce691.blank?vja=1&amp;pid=5e6591646&amp;color=0,0,0&amp;vpa=286&amp;vtp=1"/>
          <p:cNvSpPr/>
          <p:nvPr/>
        </p:nvSpPr>
        <p:spPr>
          <a:xfrm>
            <a:off x="10798239" y="2004900"/>
            <a:ext cx="549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links</a:t>
            </a:r>
            <a:endParaRPr lang="en-US" altLang="zh-CN" sz="2000" dirty="0"/>
          </a:p>
        </p:txBody>
      </p:sp>
      <p:sp>
        <p:nvSpPr>
          <p:cNvPr id="6" name="QM_5_AN.654_1#9116ce691.blank?vja=1&amp;pid=5e6591646&amp;color=0,0,0&amp;vpa=287&amp;vtp=1"/>
          <p:cNvSpPr/>
          <p:nvPr/>
        </p:nvSpPr>
        <p:spPr>
          <a:xfrm>
            <a:off x="3567176" y="2766900"/>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bg/>
                                          </p:spTgt>
                                        </p:tgtEl>
                                        <p:attrNameLst>
                                          <p:attrName>style.visibility</p:attrName>
                                        </p:attrNameLst>
                                      </p:cBhvr>
                                      <p:to>
                                        <p:strVal val="visible"/>
                                      </p:to>
                                    </p:set>
                                    <p:animEffect transition="in" filter="fade">
                                      <p:cBhvr>
                                        <p:cTn id="31" dur="500"/>
                                        <p:tgtEl>
                                          <p:spTgt spid="3">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56_1#d3fc91ab0?vja=1&amp;pid=9116ce69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6_AN.657_1#d3fc91ab0.blank?vja=1&amp;pid=9116ce691&amp;color=0,0,0&amp;vpa=288&amp;vtp=1"/>
          <p:cNvSpPr/>
          <p:nvPr/>
        </p:nvSpPr>
        <p:spPr>
          <a:xfrm>
            <a:off x="998601" y="858013"/>
            <a:ext cx="788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created</a:t>
            </a:r>
            <a:endParaRPr lang="en-US" altLang="zh-CN" sz="2000" dirty="0"/>
          </a:p>
        </p:txBody>
      </p:sp>
      <p:sp>
        <p:nvSpPr>
          <p:cNvPr id="4" name="QB_6_AS.658_1#d3fc91ab0?vja=1&amp;pid=9116ce691&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冰岛雷克雅未克市中心，矗立着一座由莉莲·霍普斯创建的博物馆，它象征着冰岛人民和中国人民之间的友谊。本句的谓语是stands，所以设空处应用非谓语动词作后置定语，修饰museum；create与其逻辑主语museum之间是被动关系，应用过去分词。故填created。</a:t>
            </a:r>
            <a:endParaRPr lang="en-US" altLang="zh-CN" sz="2200" dirty="0"/>
          </a:p>
        </p:txBody>
      </p:sp>
      <p:sp>
        <p:nvSpPr>
          <p:cNvPr id="5" name="QB_6_BD.659_1#6470a5004?vja=1&amp;pid=9116ce691&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6" name="QB_6_AN.660_1#6470a5004.blank?vja=1&amp;pid=9116ce691&amp;color=0,0,0&amp;vpa=289&amp;vtp=1"/>
          <p:cNvSpPr/>
          <p:nvPr/>
        </p:nvSpPr>
        <p:spPr>
          <a:xfrm>
            <a:off x="1036701" y="2465959"/>
            <a:ext cx="608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endParaRPr lang="en-US" altLang="zh-CN" sz="2000" dirty="0"/>
          </a:p>
        </p:txBody>
      </p:sp>
      <p:sp>
        <p:nvSpPr>
          <p:cNvPr id="7" name="QB_6_AS.661_1#6470a5004?vja=1&amp;pid=9116ce691&amp;color=0,0,0&amp;vtp=1"/>
          <p:cNvSpPr/>
          <p:nvPr/>
        </p:nvSpPr>
        <p:spPr>
          <a:xfrm>
            <a:off x="722376" y="2928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句意为：作为中国文化遗产的狂热崇拜者，莉莲在20世纪90年代开始了她了解中国的旅程，当时她正深入探索中国丰富的文化。设空处引导限制性定语从句，先行词为a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time，且设空处在从句中作时间状语，所以应用when引导该从句。</a:t>
            </a:r>
            <a:endParaRPr lang="en-US" altLang="zh-CN" sz="2200" dirty="0"/>
          </a:p>
        </p:txBody>
      </p:sp>
      <p:sp>
        <p:nvSpPr>
          <p:cNvPr id="8" name="QB_6_BD.662_1#0ac0832db?vja=1&amp;pid=9116ce691&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6_AN.663_1#0ac0832db.blank?vja=1&amp;pid=9116ce691&amp;color=0,0,0&amp;vpa=290&amp;vtp=1"/>
          <p:cNvSpPr/>
          <p:nvPr/>
        </p:nvSpPr>
        <p:spPr>
          <a:xfrm>
            <a:off x="1036701" y="4066159"/>
            <a:ext cx="1112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eventually</a:t>
            </a:r>
            <a:endParaRPr lang="en-US" altLang="zh-CN" sz="2000" dirty="0"/>
          </a:p>
        </p:txBody>
      </p:sp>
      <p:sp>
        <p:nvSpPr>
          <p:cNvPr id="10" name="QB_6_AS.664_1#0ac0832db?vja=1&amp;pid=9116ce691&amp;color=0,0,0&amp;vtp=1"/>
          <p:cNvSpPr/>
          <p:nvPr/>
        </p:nvSpPr>
        <p:spPr>
          <a:xfrm>
            <a:off x="722376" y="4541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句意为：她的热情使她的家变成了一个充满中国手工艺品的地方，最终促使一个博物馆在雷克雅未克建立。设空处修饰动词短语led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to，作状语，应用副词，表示“最后，终于”。故填eventually。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65_1#520dfc661?vja=1&amp;pid=9116ce69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6_AN.666_1#520dfc661.blank?vja=1&amp;pid=9116ce691&amp;color=0,0,0&amp;vpa=291&amp;vtp=1"/>
          <p:cNvSpPr/>
          <p:nvPr/>
        </p:nvSpPr>
        <p:spPr>
          <a:xfrm>
            <a:off x="1024001" y="858013"/>
            <a:ext cx="747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houses</a:t>
            </a:r>
            <a:endParaRPr lang="en-US" altLang="zh-CN" sz="2000" dirty="0"/>
          </a:p>
        </p:txBody>
      </p:sp>
      <p:sp>
        <p:nvSpPr>
          <p:cNvPr id="4" name="QB_6_AS.667_1#520dfc661?vja=1&amp;pid=9116ce691&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句意为：该博物馆收藏了大量文物，从古代服装到当代艺术，展示了数千年的中华文明。设空处作句子的谓语，此处陈述客观事实，应用一般现在时；主语The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museum为单数，谓语应用第三人称单数形式。故填houses。</a:t>
            </a:r>
            <a:endParaRPr lang="en-US" altLang="zh-CN" sz="2200" dirty="0"/>
          </a:p>
        </p:txBody>
      </p:sp>
      <p:sp>
        <p:nvSpPr>
          <p:cNvPr id="5" name="QB_6_BD.668_1#c621a7f41?vja=1&amp;pid=9116ce691&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669_1#c621a7f41.blank?vja=1&amp;pid=9116ce691&amp;color=0,0,0&amp;vpa=292&amp;vtp=1"/>
          <p:cNvSpPr/>
          <p:nvPr/>
        </p:nvSpPr>
        <p:spPr>
          <a:xfrm>
            <a:off x="1024001" y="2465959"/>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7" name="QB_6_AS.670_1#c621a7f41?vja=1&amp;pid=9116ce691&amp;color=0,0,0&amp;vtp=1"/>
          <p:cNvSpPr/>
          <p:nvPr/>
        </p:nvSpPr>
        <p:spPr>
          <a:xfrm>
            <a:off x="722376" y="28872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句意见上一题解析。from</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为固定结构，意为“从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到</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”。故填to。</a:t>
            </a:r>
            <a:endParaRPr lang="en-US" altLang="zh-CN" sz="2200" dirty="0"/>
          </a:p>
        </p:txBody>
      </p:sp>
      <p:sp>
        <p:nvSpPr>
          <p:cNvPr id="8" name="QB_6_BD.671_1#509c9e6bd?vja=1&amp;pid=9116ce691&amp;color=0,0,0&amp;vtp=1"/>
          <p:cNvSpPr/>
          <p:nvPr/>
        </p:nvSpPr>
        <p:spPr>
          <a:xfrm>
            <a:off x="722376" y="32766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6_AN.672_1#509c9e6bd.blank?vja=1&amp;pid=9116ce691&amp;color=0,0,0&amp;vpa=293&amp;vtp=1"/>
          <p:cNvSpPr/>
          <p:nvPr/>
        </p:nvSpPr>
        <p:spPr>
          <a:xfrm>
            <a:off x="1049401" y="3225800"/>
            <a:ext cx="1084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exhibiting</a:t>
            </a:r>
            <a:endParaRPr lang="en-US" altLang="zh-CN" sz="2000" dirty="0"/>
          </a:p>
        </p:txBody>
      </p:sp>
      <p:sp>
        <p:nvSpPr>
          <p:cNvPr id="10" name="QB_6_AS.673_1#509c9e6bd?vja=1&amp;pid=9116ce691&amp;color=0,0,0&amp;vtp=1"/>
          <p:cNvSpPr/>
          <p:nvPr/>
        </p:nvSpPr>
        <p:spPr>
          <a:xfrm>
            <a:off x="722376" y="37034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莉莲的工作不仅仅是展示这些物品；她通过茶艺表演、书法课和传统医学讲座等高度互动的活动使中国文化鲜活起来，促进冰岛人对中国丰富传统的理解。设空处作介词beyond的宾语，应用动名词形式。故填exhibiting。</a:t>
            </a:r>
            <a:endParaRPr lang="en-US" altLang="zh-CN" sz="2200" dirty="0"/>
          </a:p>
        </p:txBody>
      </p:sp>
      <p:sp>
        <p:nvSpPr>
          <p:cNvPr id="11" name="QB_6_BD.674_1#b0e005de3?vja=1&amp;pid=9116ce691&amp;color=0,0,0&amp;vtp=1"/>
          <p:cNvSpPr/>
          <p:nvPr/>
        </p:nvSpPr>
        <p:spPr>
          <a:xfrm>
            <a:off x="722376" y="48916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12" name="QB_6_AN.675_1#b0e005de3.blank?vja=1&amp;pid=9116ce691&amp;color=0,0,0&amp;vpa=294&amp;vtp=1"/>
          <p:cNvSpPr/>
          <p:nvPr/>
        </p:nvSpPr>
        <p:spPr>
          <a:xfrm>
            <a:off x="1024001" y="4853559"/>
            <a:ext cx="11255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interactive</a:t>
            </a:r>
            <a:endParaRPr lang="en-US" altLang="zh-CN" sz="2000" dirty="0"/>
          </a:p>
        </p:txBody>
      </p:sp>
      <p:sp>
        <p:nvSpPr>
          <p:cNvPr id="13" name="QB_6_AS.676_1#b0e005de3?vja=1&amp;pid=9116ce691&amp;color=0,0,0&amp;vtp=1"/>
          <p:cNvSpPr/>
          <p:nvPr/>
        </p:nvSpPr>
        <p:spPr>
          <a:xfrm>
            <a:off x="722376" y="53163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句意见上一题解析。设空处作定语，修饰名词activities，表示“相互交流的；互动的”。故填interactive。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77_1#658169c6a?vja=1&amp;pid=9116ce69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2000" dirty="0"/>
          </a:p>
        </p:txBody>
      </p:sp>
      <p:sp>
        <p:nvSpPr>
          <p:cNvPr id="3" name="QB_6_AN.678_1#658169c6a.blank?vja=1&amp;pid=9116ce691&amp;color=0,0,0&amp;vpa=295&amp;vtp=1"/>
          <p:cNvSpPr/>
          <p:nvPr/>
        </p:nvSpPr>
        <p:spPr>
          <a:xfrm>
            <a:off x="998601" y="845313"/>
            <a:ext cx="167798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recognised</a:t>
            </a:r>
            <a:endParaRPr lang="en-US" altLang="zh-CN" sz="2000" dirty="0"/>
          </a:p>
        </p:txBody>
      </p:sp>
      <p:sp>
        <p:nvSpPr>
          <p:cNvPr id="4" name="QB_6_AS.679_1#658169c6a?vja=1&amp;pid=9116ce691&amp;color=0,0,0&amp;vtp=1"/>
          <p:cNvSpPr/>
          <p:nvPr/>
        </p:nvSpPr>
        <p:spPr>
          <a:xfrm>
            <a:off x="722376" y="1315847"/>
            <a:ext cx="10753344" cy="1528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句意为：莉莲的博物馆每年吸引来自世界各地的数千名游客，2021年它因其影响力而获得冰岛政府的认可。设空处在句中作谓语，根据句中的时间状语in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2021可知，此处表示过去发生的事情，应用一般过去时。主语Lillian’s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museum和recognise之间是被动关系，应用被动语态，且主语为单数，助动词应用was。故填was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recognised。</a:t>
            </a:r>
            <a:endParaRPr lang="en-US" altLang="zh-CN" sz="2200" dirty="0"/>
          </a:p>
        </p:txBody>
      </p:sp>
      <p:sp>
        <p:nvSpPr>
          <p:cNvPr id="5" name="QB_6_BD.680_1#2173df2d6?vja=1&amp;pid=9116ce691&amp;color=0,0,0&amp;vtp=1"/>
          <p:cNvSpPr/>
          <p:nvPr/>
        </p:nvSpPr>
        <p:spPr>
          <a:xfrm>
            <a:off x="722376" y="2872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6" name="QB_6_AN.681_1#2173df2d6.blank?vja=1&amp;pid=9116ce691&amp;color=0,0,0&amp;vpa=296&amp;vtp=1"/>
          <p:cNvSpPr/>
          <p:nvPr/>
        </p:nvSpPr>
        <p:spPr>
          <a:xfrm>
            <a:off x="1062101" y="2834259"/>
            <a:ext cx="549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links</a:t>
            </a:r>
            <a:endParaRPr lang="en-US" altLang="zh-CN" sz="2000" dirty="0"/>
          </a:p>
        </p:txBody>
      </p:sp>
      <p:sp>
        <p:nvSpPr>
          <p:cNvPr id="7" name="QB_6_AS.682_1#2173df2d6?vja=1&amp;pid=9116ce691&amp;color=0,0,0&amp;vtp=1"/>
          <p:cNvSpPr/>
          <p:nvPr/>
        </p:nvSpPr>
        <p:spPr>
          <a:xfrm>
            <a:off x="722376" y="32970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句意为：莉莲凭借她的热情和专业知识，在冰岛和中国之间建立了多样化的文化联系。link意为“联系”，为可数名词，前面有diverse修饰，表示“多样化的”，此处表示复数含义，故用名词复数形式。故填links。</a:t>
            </a:r>
            <a:endParaRPr lang="en-US" altLang="zh-CN" sz="2200" dirty="0"/>
          </a:p>
        </p:txBody>
      </p:sp>
      <p:sp>
        <p:nvSpPr>
          <p:cNvPr id="8" name="QB_6_BD.683_1#b56d5e0d6?vja=1&amp;pid=9116ce691&amp;color=0,0,0&amp;vtp=1"/>
          <p:cNvSpPr/>
          <p:nvPr/>
        </p:nvSpPr>
        <p:spPr>
          <a:xfrm>
            <a:off x="722376" y="44852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9" name="QB_6_AN.684_1#b56d5e0d6.blank?vja=1&amp;pid=9116ce691&amp;color=0,0,0&amp;vpa=297&amp;vtp=1"/>
          <p:cNvSpPr/>
          <p:nvPr/>
        </p:nvSpPr>
        <p:spPr>
          <a:xfrm>
            <a:off x="1151001" y="4447159"/>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endParaRPr lang="en-US" altLang="zh-CN" sz="2000" dirty="0"/>
          </a:p>
        </p:txBody>
      </p:sp>
      <p:sp>
        <p:nvSpPr>
          <p:cNvPr id="10" name="QB_6_AS.685_1#b56d5e0d6?vja=1&amp;pid=9116ce691&amp;color=0,0,0&amp;vtp=1"/>
          <p:cNvSpPr/>
          <p:nvPr/>
        </p:nvSpPr>
        <p:spPr>
          <a:xfrm>
            <a:off x="722376" y="49099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句意为：她的博物馆不仅使两国人民更好地了解彼此，还加强了我们的关系。not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意为“不仅</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而且</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”，为固定结构。故填but。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94_1#0eb7e98b6?vja=1&amp;pid=d20bca7c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95_1#0eb7e98b6.blank?vja=1&amp;pid=d20bca7c5&amp;color=0,0,0&amp;vpa=54&amp;vtp=1"/>
          <p:cNvSpPr/>
          <p:nvPr/>
        </p:nvSpPr>
        <p:spPr>
          <a:xfrm>
            <a:off x="1062101" y="858013"/>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4" name="QB_7_AS.96_1#0eb7e98b6?vja=1&amp;pid=d20bca7c5&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此处引导非限制性定语从句，修饰先行词drugstore，先行词指物，关系词在从句中作主语，应用which引导该从句。</a:t>
            </a:r>
            <a:endParaRPr lang="en-US" altLang="zh-CN" sz="2200" dirty="0"/>
          </a:p>
        </p:txBody>
      </p:sp>
      <p:sp>
        <p:nvSpPr>
          <p:cNvPr id="5" name="QB_7_BD.97_1#3ce38de63?vja=1&amp;pid=d20bca7c5&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6" name="QB_7_AN.98_1#3ce38de63.blank?vja=1&amp;pid=d20bca7c5&amp;color=0,0,0&amp;vpa=55&amp;vtp=1"/>
          <p:cNvSpPr/>
          <p:nvPr/>
        </p:nvSpPr>
        <p:spPr>
          <a:xfrm>
            <a:off x="1024001" y="2084959"/>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endParaRPr lang="en-US" altLang="zh-CN" sz="2000" dirty="0"/>
          </a:p>
        </p:txBody>
      </p:sp>
      <p:sp>
        <p:nvSpPr>
          <p:cNvPr id="7" name="QB_7_AS.99_1#3ce38de63?vja=1&amp;pid=d20bca7c5&amp;color=0,0,0&amp;vtp=1"/>
          <p:cNvSpPr/>
          <p:nvPr/>
        </p:nvSpPr>
        <p:spPr>
          <a:xfrm>
            <a:off x="722376" y="25062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意为“不是</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而是</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”，连接两个并列结构。</a:t>
            </a:r>
            <a:endParaRPr lang="en-US" altLang="zh-CN" sz="2200" dirty="0"/>
          </a:p>
        </p:txBody>
      </p:sp>
      <p:sp>
        <p:nvSpPr>
          <p:cNvPr id="8" name="QB_7_BD.100_1#cddb0e688?vja=1&amp;pid=d20bca7c5&amp;color=0,0,0&amp;vtp=1"/>
          <p:cNvSpPr/>
          <p:nvPr/>
        </p:nvSpPr>
        <p:spPr>
          <a:xfrm>
            <a:off x="722376" y="28956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9" name="QB_7_AN.101_1#cddb0e688.blank?vja=1&amp;pid=d20bca7c5&amp;color=0,0,0&amp;vpa=56&amp;vtp=1"/>
          <p:cNvSpPr/>
          <p:nvPr/>
        </p:nvSpPr>
        <p:spPr>
          <a:xfrm>
            <a:off x="1011301" y="2857500"/>
            <a:ext cx="9001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criminal</a:t>
            </a:r>
            <a:endParaRPr lang="en-US" altLang="zh-CN" sz="2000" dirty="0"/>
          </a:p>
        </p:txBody>
      </p:sp>
      <p:sp>
        <p:nvSpPr>
          <p:cNvPr id="10" name="QB_7_AS.102_1#cddb0e688?vja=1&amp;pid=d20bca7c5&amp;color=0,0,0&amp;vtp=1"/>
          <p:cNvSpPr/>
          <p:nvPr/>
        </p:nvSpPr>
        <p:spPr>
          <a:xfrm>
            <a:off x="722376" y="33224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设空处作表语，且其前有定冠词the修饰，结合句意可知，此处特指鲍勃这个罪犯，应用可数名词单数criminal。</a:t>
            </a:r>
            <a:endParaRPr lang="en-US" altLang="zh-CN" sz="2200" dirty="0"/>
          </a:p>
        </p:txBody>
      </p:sp>
      <p:sp>
        <p:nvSpPr>
          <p:cNvPr id="11" name="QB_7_BD.103_1#8dfc680b5?vja=1&amp;pid=d20bca7c5&amp;color=0,0,0&amp;vtp=1"/>
          <p:cNvSpPr/>
          <p:nvPr/>
        </p:nvSpPr>
        <p:spPr>
          <a:xfrm>
            <a:off x="722376" y="41296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2000" dirty="0"/>
          </a:p>
        </p:txBody>
      </p:sp>
      <p:sp>
        <p:nvSpPr>
          <p:cNvPr id="12" name="QB_7_AN.104_1#8dfc680b5.blank?vja=1&amp;pid=d20bca7c5&amp;color=0,0,0&amp;vpa=57&amp;vtp=1"/>
          <p:cNvSpPr/>
          <p:nvPr/>
        </p:nvSpPr>
        <p:spPr>
          <a:xfrm>
            <a:off x="1189101" y="4078859"/>
            <a:ext cx="169227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recognized</a:t>
            </a:r>
            <a:endParaRPr lang="en-US" altLang="zh-CN" sz="2000" dirty="0"/>
          </a:p>
        </p:txBody>
      </p:sp>
      <p:sp>
        <p:nvSpPr>
          <p:cNvPr id="13" name="QB_7_AS.105_1#8dfc680b5?vja=1&amp;pid=d20bca7c5&amp;color=0,0,0&amp;vtp=1"/>
          <p:cNvSpPr/>
          <p:nvPr/>
        </p:nvSpPr>
        <p:spPr>
          <a:xfrm>
            <a:off x="722376" y="45543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根据语境和空后的struck和lit可知，此处描述过去发生的事，应用一般过去时；在第二个并列分句中，主句的主语he指代Bob，与recognize之间为被动关系，故用一般过去时的被动语态。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86_1#3f87b4251?vja=0&amp;pid=700f54832&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[湖南衡阳八中2024月考]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阅读下面材料，根据其内容和所给段落开头语续写两段，</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使之构成一篇完整的短文。</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Jenny,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diligent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senior.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awakening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unwillingly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 eyes,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Jenny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hurriedly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grabbed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backpack,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kitchen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breakfast.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nutritious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Jenny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appetite.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occupied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mathematics.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Jenny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wandered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（方程式）.She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dedication,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crawling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clouds.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86_1#3f87b4251?vja=0&amp;pid=700f54832&amp;color=0,0,0&amp;vtp=1&amp;bt=1"/>
          <p:cNvSpPr/>
          <p:nvPr/>
        </p:nvSpPr>
        <p:spPr>
          <a:xfrm>
            <a:off x="722376" y="900000"/>
            <a:ext cx="10753344" cy="567925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Johnson,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announced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afternoon.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Jenny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forgotten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calculator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Panic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hopelessness,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borrowing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strictly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prohibited.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Jenny’s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David,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Jenny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Johnson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David,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sneaking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（偷偷给）</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calculator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punishment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cheating.</a:t>
            </a:r>
            <a:endParaRPr lang="en-US" altLang="zh-CN" sz="2000" dirty="0"/>
          </a:p>
        </p:txBody>
      </p:sp>
    </p:spTree>
  </p:cSld>
  <p:clrMapOvr>
    <a:masterClrMapping/>
  </p:clrMapOvr>
  <p:transition>
    <p:fade/>
  </p:transition>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86_1#3f87b4251?vja=0&amp;pid=700f54832&amp;color=0,0,0&amp;vtp=1&amp;bt=1"/>
          <p:cNvSpPr/>
          <p:nvPr/>
        </p:nvSpPr>
        <p:spPr>
          <a:xfrm>
            <a:off x="722376" y="900000"/>
            <a:ext cx="10753344" cy="567925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注意：续写词数应为150个左右。</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Jenny’s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honesty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solution.________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______________________________________________________________________________________________________________________________</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Jenny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Johnson’s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calculator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hand.___________________________________________________________________________________________________________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#1.8</a:t>
            </a:r>
            <a:endParaRPr lang="en-US" altLang="zh-CN" sz="2000" dirty="0"/>
          </a:p>
        </p:txBody>
      </p:sp>
    </p:spTree>
  </p:cSld>
  <p:clrMapOvr>
    <a:masterClrMapping/>
  </p:clrMapOvr>
  <p:transition>
    <p:fade/>
  </p:transition>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688_1#3f87b4251?vja=1&amp;pid=700f54832&amp;color=0,0,0&amp;vtp=1&amp;bt=1"/>
          <p:cNvSpPr/>
          <p:nvPr/>
        </p:nvSpPr>
        <p:spPr>
          <a:xfrm>
            <a:off x="722376" y="900000"/>
            <a:ext cx="10753344" cy="732155"/>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【写作提示】</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1.材料导读</a:t>
            </a:r>
            <a:endParaRPr lang="en-US" altLang="zh-CN" sz="2000" dirty="0"/>
          </a:p>
        </p:txBody>
      </p:sp>
      <p:graphicFrame>
        <p:nvGraphicFramePr>
          <p:cNvPr id="161" name="QO_5_AS.688_2#3f87b4251?colgroup=5,35&amp;vja=1&amp;pid=700f54832&amp;color=0,0,0&amp;vtp=1"/>
          <p:cNvGraphicFramePr>
            <a:graphicFrameLocks noGrp="1"/>
          </p:cNvGraphicFramePr>
          <p:nvPr/>
        </p:nvGraphicFramePr>
        <p:xfrm>
          <a:off x="722376" y="1765124"/>
          <a:ext cx="10725912" cy="2467737"/>
        </p:xfrm>
        <a:graphic>
          <a:graphicData uri="http://schemas.openxmlformats.org/drawingml/2006/table">
            <a:tbl>
              <a:tblPr/>
              <a:tblGrid>
                <a:gridCol w="1572768"/>
                <a:gridCol w="9153144"/>
              </a:tblGrid>
              <a:tr h="1615059">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材料大意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主要讲述了一位努力学习的高中生珍妮在数学考试前的焦虑与挣扎。珍妮忘记带考试的必备工具，即计算器去学校，对即将到来的考试感到无助。她的朋友提出了不同的解决方案：一个建议她诚实地向老师解释情况；另一个建议她冒险作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主要角色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珍妮、约翰逊先生（珍妮的数学老师）、艾玛和戴维（珍妮的朋友）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主要矛盾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在参加考试时珍妮会作出怎样的选择？是选择诚实还是作弊呢？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61"/>
                                        </p:tgtEl>
                                        <p:attrNameLst>
                                          <p:attrName>style.visibility</p:attrName>
                                        </p:attrNameLst>
                                      </p:cBhvr>
                                      <p:to>
                                        <p:strVal val="visible"/>
                                      </p:to>
                                    </p:set>
                                    <p:animEffect transition="in" filter="fade">
                                      <p:cBhvr>
                                        <p:cTn id="16" dur="5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688_3#3f87b4251?vja=1&amp;pid=700f54832&amp;color=0,0,0&amp;vtp=1&amp;bt=1"/>
          <p:cNvSpPr/>
          <p:nvPr/>
        </p:nvSpPr>
        <p:spPr>
          <a:xfrm>
            <a:off x="722376" y="900000"/>
            <a:ext cx="10753344" cy="351155"/>
          </a:xfrm>
          <a:prstGeom prst="rect">
            <a:avLst/>
          </a:prstGeom>
          <a:noFill/>
        </p:spPr>
        <p:txBody>
          <a:bodyPr wrap="square" lIns="0" tIns="0" rIns="0" bIns="0" rtlCol="0" anchor="t"/>
          <a:lstStyle/>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2.续写分析</a:t>
            </a:r>
            <a:endParaRPr lang="en-US" altLang="zh-CN" sz="2000" dirty="0"/>
          </a:p>
        </p:txBody>
      </p:sp>
      <p:graphicFrame>
        <p:nvGraphicFramePr>
          <p:cNvPr id="162" name="QO_5_AS.688_4#3f87b4251?colgroup=13,27&amp;vja=1&amp;pid=700f54832&amp;color=0,0,0&amp;vtp=1"/>
          <p:cNvGraphicFramePr>
            <a:graphicFrameLocks noGrp="1"/>
          </p:cNvGraphicFramePr>
          <p:nvPr/>
        </p:nvGraphicFramePr>
        <p:xfrm>
          <a:off x="722376" y="1384124"/>
          <a:ext cx="10735056" cy="5017262"/>
        </p:xfrm>
        <a:graphic>
          <a:graphicData uri="http://schemas.openxmlformats.org/drawingml/2006/table">
            <a:tbl>
              <a:tblPr/>
              <a:tblGrid>
                <a:gridCol w="3529584"/>
                <a:gridCol w="7205472"/>
              </a:tblGrid>
              <a:tr h="391736">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续写第一段（珍妮心情沉重，她在诚实和简单的解决方案的诱惑之间摇摆不定。）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由第一段首句可知，第一段可描写珍妮内心的挣扎；再结合第二段首句提示可知，她是选择了诚实地告知老师，故可再续写她最终决定诚实地向老师求助，说明自己的情况，并且准备继续参加考试。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1736">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续写第二段（考试开始了，但有了约翰逊先生的计算器，珍妮比以往任何时候都更有信心。）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由第二段首句可知，本段可描写珍妮在约翰逊先生的计算器的辅助下完成了考试，并为自己感到自豪。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91694">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情节线索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忘带计算器——不知如何应对——向老师求助——老师借给她计算器——考试开始——完成考试——为自己感到自豪——意识到只有诚实勤奋才能带来成功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84447">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情感线索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内心挣扎犹豫——下定决心向老师求助——专注考试——看到成绩，感到自豪——感悟和内心触动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62"/>
                                        </p:tgtEl>
                                        <p:attrNameLst>
                                          <p:attrName>style.visibility</p:attrName>
                                        </p:attrNameLst>
                                      </p:cBhvr>
                                      <p:to>
                                        <p:strVal val="visible"/>
                                      </p:to>
                                    </p:set>
                                    <p:animEffect transition="in" filter="fade">
                                      <p:cBhvr>
                                        <p:cTn id="13" dur="500"/>
                                        <p:tgtEl>
                                          <p:spTgt spid="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687_1#3f87b4251?vja=1&amp;pid=700f54832&amp;color=0,0,0&amp;vtp=1&amp;bt=1"/>
          <p:cNvSpPr/>
          <p:nvPr/>
        </p:nvSpPr>
        <p:spPr>
          <a:xfrm>
            <a:off x="722376" y="900000"/>
            <a:ext cx="10753344" cy="4919853"/>
          </a:xfrm>
          <a:prstGeom prst="rect">
            <a:avLst/>
          </a:prstGeom>
          <a:noFill/>
        </p:spPr>
        <p:txBody>
          <a:bodyPr wrap="square" lIns="0" tIns="0" rIns="0" bIns="0" rtlCol="0" anchor="t"/>
          <a:lstStyle/>
          <a:p>
            <a:pPr algn="l">
              <a:lnSpc>
                <a:spcPct val="125000"/>
              </a:lnSpc>
            </a:pPr>
            <a:r>
              <a:rPr lang="en-US" altLang="zh-CN" sz="20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【参考范文】</a:t>
            </a:r>
            <a:endParaRPr lang="en-US" altLang="zh-CN" sz="2000" dirty="0"/>
          </a:p>
          <a:p>
            <a:pPr algn="just">
              <a:lnSpc>
                <a:spcPct val="125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Jenny’s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sank,</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torn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honesty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temptation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solution.She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decision.After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period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hesitation,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sticking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principles,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follow</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Emma’s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advice.She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courage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approached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Johnson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concern.Jenny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explained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forgetfulness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low</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Surprisingly,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Johnson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understood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Jenny’s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situation.He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calculator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exam.</a:t>
            </a:r>
            <a:endParaRPr lang="en-US" altLang="zh-CN" sz="2000" dirty="0"/>
          </a:p>
          <a:p>
            <a:pPr algn="just">
              <a:lnSpc>
                <a:spcPct val="125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exam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Jenny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confident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Johnson’s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calculator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hand.She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dealt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determination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focus.Finally,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rang,signalling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exam.Jenny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handed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Johnson,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hopeful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unsure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performance.In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Jenny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received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unexpected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grade—an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A.Jenny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lesson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shouldn’t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principles.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renewed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abilities,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Jenny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achieving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goals,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knowing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success.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5_BD#00c0bc7f9?vja=1&amp;pid=700f54832&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5_BD#00c0bc7f9?vja=1&amp;pid=700f54832&amp;color=0,0,0&amp;tib=255,255,255&amp;iip=7&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_BD#00c0bc7f9?vja=1&amp;pid=700f54832&amp;color=0,0,0&amp;vtp=1"/>
          <p:cNvSpPr/>
          <p:nvPr/>
        </p:nvSpPr>
        <p:spPr>
          <a:xfrm>
            <a:off x="722377" y="1737184"/>
            <a:ext cx="10749631" cy="2633853"/>
          </a:xfrm>
          <a:prstGeom prst="rect">
            <a:avLst/>
          </a:prstGeom>
          <a:noFill/>
        </p:spPr>
        <p:txBody>
          <a:bodyPr wrap="square" lIns="0" tIns="0" rIns="0" bIns="0" rtlCol="0" anchor="t"/>
          <a:lstStyle/>
          <a:p>
            <a:pPr algn="l">
              <a:lnSpc>
                <a:spcPct val="125000"/>
              </a:lnSpc>
            </a:pP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1.cognitive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.认知的；感知的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2.capability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.能力，才能</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3.be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robbed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被剥夺</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endParaRPr kumimoji="0" lang="en-US" altLang="zh-CN" sz="2000" b="0" i="0" u="none" strike="noStrike" kern="1200" cap="none" spc="0" normalizeH="0" baseline="0" noProof="0">
              <a:ln>
                <a:noFill/>
              </a:ln>
              <a:solidFill>
                <a:prstClr val="black"/>
              </a:solidFill>
              <a:effectLst/>
              <a:uLnTx/>
              <a:uFillTx/>
              <a:latin typeface="宋体" panose="02010600030101010101" pitchFamily="2" charset="-122"/>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4.insight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.洞悉；了解；洞察力</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5.vivid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.生动的，清晰的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6.generate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.产生，引起</a:t>
            </a:r>
            <a:endParaRPr lang="en-US" altLang="zh-CN" sz="100" dirty="0"/>
          </a:p>
        </p:txBody>
      </p:sp>
    </p:spTree>
  </p:cSld>
  <p:clrMapOvr>
    <a:masterClrMapping/>
  </p:clrMapOvr>
  <p:transition>
    <p:fade/>
  </p:transition>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6_1#69684597a?vja=1&amp;pid=cdea9941c&amp;color=0,0,0&amp;vtp=1&amp;bt=1"/>
          <p:cNvSpPr/>
          <p:nvPr/>
        </p:nvSpPr>
        <p:spPr>
          <a:xfrm>
            <a:off x="722376" y="900000"/>
            <a:ext cx="10753344" cy="4914202"/>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[河北邢台一中2025高二期末]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Moctar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Hospital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Niamey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follow-up</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（appoint）.Just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surgery,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legs—the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fractured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（骨折）</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shortened—now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secure）.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Moctar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suffered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femur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（股骨）.Persistent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infections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centimetres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amputation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（截肢）</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proposed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alternative: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Ilizarov</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equipment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tightly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surgeons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Moctar’s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length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a:t>
            </a:r>
            <a:endParaRPr lang="en-US" altLang="zh-CN" sz="2000" dirty="0"/>
          </a:p>
        </p:txBody>
      </p:sp>
      <p:sp>
        <p:nvSpPr>
          <p:cNvPr id="3" name="QM_6_AN.107_1#69684597a.blank?vja=1&amp;pid=cdea9941c&amp;color=0,0,0&amp;vpa=58&amp;vtp=1"/>
          <p:cNvSpPr/>
          <p:nvPr/>
        </p:nvSpPr>
        <p:spPr>
          <a:xfrm>
            <a:off x="5102352" y="1992200"/>
            <a:ext cx="1323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appointment</a:t>
            </a:r>
            <a:endParaRPr lang="en-US" altLang="zh-CN" sz="2000" dirty="0"/>
          </a:p>
        </p:txBody>
      </p:sp>
      <p:sp>
        <p:nvSpPr>
          <p:cNvPr id="4" name="QM_6_AN.108_1#69684597a.blank?vja=1&amp;pid=cdea9941c&amp;color=0,0,0&amp;vpa=59&amp;vtp=1"/>
          <p:cNvSpPr/>
          <p:nvPr/>
        </p:nvSpPr>
        <p:spPr>
          <a:xfrm>
            <a:off x="10493439" y="2373200"/>
            <a:ext cx="901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securely</a:t>
            </a:r>
            <a:endParaRPr lang="en-US" altLang="zh-CN" sz="2000" dirty="0"/>
          </a:p>
        </p:txBody>
      </p:sp>
      <p:sp>
        <p:nvSpPr>
          <p:cNvPr id="5" name="QM_6_AN.109_1#69684597a.blank?vja=1&amp;pid=cdea9941c&amp;color=0,0,0&amp;vpa=60&amp;vtp=1"/>
          <p:cNvSpPr/>
          <p:nvPr/>
        </p:nvSpPr>
        <p:spPr>
          <a:xfrm>
            <a:off x="5144262" y="3528900"/>
            <a:ext cx="91598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left</a:t>
            </a:r>
            <a:endParaRPr lang="en-US" altLang="zh-CN" sz="2000" dirty="0"/>
          </a:p>
        </p:txBody>
      </p:sp>
      <p:sp>
        <p:nvSpPr>
          <p:cNvPr id="6" name="QM_6_AN.110_1#69684597a.blank?vja=1&amp;pid=cdea9941c&amp;color=0,0,0&amp;vpa=61&amp;vtp=1"/>
          <p:cNvSpPr/>
          <p:nvPr/>
        </p:nvSpPr>
        <p:spPr>
          <a:xfrm>
            <a:off x="6024245" y="4290900"/>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7" name="QM_6_AN.111_1#69684597a.blank?vja=1&amp;pid=cdea9941c&amp;color=0,0,0&amp;vpa=62&amp;vtp=1"/>
          <p:cNvSpPr/>
          <p:nvPr/>
        </p:nvSpPr>
        <p:spPr>
          <a:xfrm>
            <a:off x="6461061" y="4671900"/>
            <a:ext cx="1057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combined</a:t>
            </a:r>
            <a:endParaRPr lang="en-US" altLang="zh-CN" sz="2000" dirty="0"/>
          </a:p>
        </p:txBody>
      </p:sp>
      <p:sp>
        <p:nvSpPr>
          <p:cNvPr id="8" name="QM_6_AN.112_1#69684597a.blank?vja=1&amp;pid=cdea9941c&amp;color=0,0,0&amp;vpa=63&amp;vtp=1"/>
          <p:cNvSpPr/>
          <p:nvPr/>
        </p:nvSpPr>
        <p:spPr>
          <a:xfrm>
            <a:off x="960501" y="5433900"/>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13_1#69684597a?vja=1&amp;pid=cdea9941c&amp;color=0,0,0&amp;mp=1&amp;vtp=1&amp;bt=1"/>
          <p:cNvSpPr/>
          <p:nvPr/>
        </p:nvSpPr>
        <p:spPr>
          <a:xfrm>
            <a:off x="722376" y="900000"/>
            <a:ext cx="10753344" cy="2628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August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hospital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Africa’s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symbolises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partnership</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（持续）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1976,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tirelessly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southern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Sahara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healthcare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（fruit）,”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Mamane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hospital.“Their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dedication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#1.5</a:t>
            </a:r>
            <a:endParaRPr lang="en-US" altLang="zh-CN" sz="2000" dirty="0"/>
          </a:p>
        </p:txBody>
      </p:sp>
      <p:sp>
        <p:nvSpPr>
          <p:cNvPr id="3" name="QM_6_AN.114_1#69684597a.blank?vja=1&amp;pid=cdea9941c&amp;color=0,0,0&amp;mp=1&amp;vpa=64&amp;vtp=1"/>
          <p:cNvSpPr/>
          <p:nvPr/>
        </p:nvSpPr>
        <p:spPr>
          <a:xfrm>
            <a:off x="6895846" y="1242900"/>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which/that</a:t>
            </a:r>
            <a:endParaRPr lang="en-US" altLang="zh-CN" sz="2000" dirty="0"/>
          </a:p>
        </p:txBody>
      </p:sp>
      <p:sp>
        <p:nvSpPr>
          <p:cNvPr id="4" name="QM_6_AN.115_1#69684597a.blank?vja=1&amp;pid=cdea9941c&amp;color=0,0,0&amp;mp=1&amp;vpa=65&amp;vtp=1"/>
          <p:cNvSpPr/>
          <p:nvPr/>
        </p:nvSpPr>
        <p:spPr>
          <a:xfrm>
            <a:off x="6566599" y="1611200"/>
            <a:ext cx="35544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worked/have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working</a:t>
            </a:r>
            <a:endParaRPr lang="en-US" altLang="zh-CN" sz="2000" dirty="0"/>
          </a:p>
        </p:txBody>
      </p:sp>
      <p:sp>
        <p:nvSpPr>
          <p:cNvPr id="5" name="QM_6_AN.116_1#69684597a.blank?vja=1&amp;pid=cdea9941c&amp;color=0,0,0&amp;mp=1&amp;vpa=66&amp;vtp=1"/>
          <p:cNvSpPr/>
          <p:nvPr/>
        </p:nvSpPr>
        <p:spPr>
          <a:xfrm>
            <a:off x="9320848" y="1992200"/>
            <a:ext cx="817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making</a:t>
            </a:r>
            <a:endParaRPr lang="en-US" altLang="zh-CN" sz="2000" dirty="0"/>
          </a:p>
        </p:txBody>
      </p:sp>
      <p:sp>
        <p:nvSpPr>
          <p:cNvPr id="6" name="QM_6_AN.117_1#69684597a.blank?vja=1&amp;pid=cdea9941c&amp;color=0,0,0&amp;mp=1&amp;vpa=67&amp;vtp=1"/>
          <p:cNvSpPr/>
          <p:nvPr/>
        </p:nvSpPr>
        <p:spPr>
          <a:xfrm>
            <a:off x="5184331" y="2766900"/>
            <a:ext cx="7731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fruitful</a:t>
            </a:r>
            <a:endParaRPr lang="en-US" altLang="zh-CN" sz="2000" dirty="0"/>
          </a:p>
        </p:txBody>
      </p:sp>
      <p:sp>
        <p:nvSpPr>
          <p:cNvPr id="7" name="QM_6_EX.118_1#69684597a?vja=1&amp;pid=cdea9941c&amp;color=0,0,0&amp;vtp=1"/>
          <p:cNvSpPr/>
          <p:nvPr/>
        </p:nvSpPr>
        <p:spPr>
          <a:xfrm>
            <a:off x="722376" y="3569222"/>
            <a:ext cx="10753344" cy="1113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讲述了五岁男孩哈马·莫克塔尔三年前左股骨严重骨折，继发感染致左腿腿长缩短约10厘米，当地医生坚称截肢是唯一办法，中国援尼日尔医疗队专家农医生提出引进伊里扎洛夫技术，最终在中方设备支持下中尼医生完成复杂手术助其康复的故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19_1#94de8b37e?vja=1&amp;pid=69684597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3" name="QB_7_AN.120_1#94de8b37e.blank?vja=1&amp;pid=69684597a&amp;color=0,0,0&amp;vpa=68&amp;vtp=1"/>
          <p:cNvSpPr/>
          <p:nvPr/>
        </p:nvSpPr>
        <p:spPr>
          <a:xfrm>
            <a:off x="1049401" y="845313"/>
            <a:ext cx="1323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appointment</a:t>
            </a:r>
            <a:endParaRPr lang="en-US" altLang="zh-CN" sz="2000" dirty="0"/>
          </a:p>
        </p:txBody>
      </p:sp>
      <p:sp>
        <p:nvSpPr>
          <p:cNvPr id="4" name="QB_7_AS.121_1#94de8b37e?vja=1&amp;pid=69684597a&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句意为：三月的一个早晨，五岁的哈马·莫克塔尔走进尼日尔综合示范医院进行一次复诊。设空处作介词for的宾语，结合句意可知，此处表示“预约；约定”，应用名词appointment。</a:t>
            </a:r>
            <a:endParaRPr lang="en-US" altLang="zh-CN" sz="2200" dirty="0"/>
          </a:p>
        </p:txBody>
      </p:sp>
      <p:sp>
        <p:nvSpPr>
          <p:cNvPr id="5" name="QB_7_BD.122_1#79018cf03?vja=1&amp;pid=69684597a&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7_AN.123_1#79018cf03.blank?vja=1&amp;pid=69684597a&amp;color=0,0,0&amp;vpa=69&amp;vtp=1"/>
          <p:cNvSpPr/>
          <p:nvPr/>
        </p:nvSpPr>
        <p:spPr>
          <a:xfrm>
            <a:off x="1011301" y="2072259"/>
            <a:ext cx="901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securely</a:t>
            </a:r>
            <a:endParaRPr lang="en-US" altLang="zh-CN" sz="2000" dirty="0"/>
          </a:p>
        </p:txBody>
      </p:sp>
      <p:sp>
        <p:nvSpPr>
          <p:cNvPr id="7" name="QB_7_AS.124_1#79018cf03?vja=1&amp;pid=69684597a&amp;color=0,0,0&amp;vtp=1"/>
          <p:cNvSpPr/>
          <p:nvPr/>
        </p:nvSpPr>
        <p:spPr>
          <a:xfrm>
            <a:off x="722376" y="2547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句意为：手术后仅100天，他的双腿——左腿曾骨折且缩短——如今已能稳稳地支撑他行走。设空处修饰动词carry，应用副词securely作状语，意为“安全地，稳固地”。</a:t>
            </a:r>
            <a:endParaRPr lang="en-US" altLang="zh-CN" sz="2200" dirty="0"/>
          </a:p>
        </p:txBody>
      </p:sp>
      <p:sp>
        <p:nvSpPr>
          <p:cNvPr id="8" name="QB_7_BD.125_1#246b2910a?vja=1&amp;pid=69684597a&amp;color=0,0,0&amp;vtp=1"/>
          <p:cNvSpPr/>
          <p:nvPr/>
        </p:nvSpPr>
        <p:spPr>
          <a:xfrm>
            <a:off x="722376" y="3354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9" name="QB_7_AN.126_1#246b2910a.blank?vja=1&amp;pid=69684597a&amp;color=0,0,0&amp;vpa=70&amp;vtp=1"/>
          <p:cNvSpPr/>
          <p:nvPr/>
        </p:nvSpPr>
        <p:spPr>
          <a:xfrm>
            <a:off x="998601" y="3316859"/>
            <a:ext cx="91598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left</a:t>
            </a:r>
            <a:endParaRPr lang="en-US" altLang="zh-CN" sz="2000" dirty="0"/>
          </a:p>
        </p:txBody>
      </p:sp>
      <p:sp>
        <p:nvSpPr>
          <p:cNvPr id="10" name="QB_7_AS.127_1#246b2910a?vja=1&amp;pid=69684597a&amp;color=0,0,0&amp;vtp=1"/>
          <p:cNvSpPr/>
          <p:nvPr/>
        </p:nvSpPr>
        <p:spPr>
          <a:xfrm>
            <a:off x="722376" y="37796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句意为：持续的感染接踵而至，他的左腿腿长因此缩短约10厘米。设空处作第二个分句的谓语，结合语境可知，此处陈述过去发生的事情，应用一般过去时；分句主语his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leg和leave之间为被动关系，应用被动语态，分句主语是第三人称单数，助动词用was。故填was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left。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28_1#cb22c0f1d?vja=1&amp;pid=69684597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3" name="QB_7_AN.129_1#cb22c0f1d.blank?vja=1&amp;pid=69684597a&amp;color=0,0,0&amp;vpa=71&amp;vtp=1"/>
          <p:cNvSpPr/>
          <p:nvPr/>
        </p:nvSpPr>
        <p:spPr>
          <a:xfrm>
            <a:off x="1062101" y="858013"/>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4" name="QB_7_AS.130_1#cb22c0f1d?vja=1&amp;pid=69684597a&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当地医生坚持认为截肢是唯一的办法，但中国援尼日尔医疗队的专家农医生提出了一种替代方案：伊里扎洛夫技术。alternative意为“可供选择的事物”，是可数名词，此处泛指“一种替代方案”，应用不定冠词，且alternative的发音以元音音素开头，应用不定冠词an。</a:t>
            </a:r>
            <a:endParaRPr lang="en-US" altLang="zh-CN" sz="2200" dirty="0"/>
          </a:p>
        </p:txBody>
      </p:sp>
      <p:sp>
        <p:nvSpPr>
          <p:cNvPr id="5" name="QB_7_BD.131_1#8ad63fa64?vja=1&amp;pid=69684597a&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7_AN.132_1#8ad63fa64.blank?vja=1&amp;pid=69684597a&amp;color=0,0,0&amp;vpa=72&amp;vtp=1"/>
          <p:cNvSpPr/>
          <p:nvPr/>
        </p:nvSpPr>
        <p:spPr>
          <a:xfrm>
            <a:off x="1062101" y="2465959"/>
            <a:ext cx="1057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combined</a:t>
            </a:r>
            <a:endParaRPr lang="en-US" altLang="zh-CN" sz="2000" dirty="0"/>
          </a:p>
        </p:txBody>
      </p:sp>
      <p:sp>
        <p:nvSpPr>
          <p:cNvPr id="7" name="QB_7_AS.133_1#8ad63fa64?vja=1&amp;pid=69684597a&amp;color=0,0,0&amp;vtp=1"/>
          <p:cNvSpPr/>
          <p:nvPr/>
        </p:nvSpPr>
        <p:spPr>
          <a:xfrm>
            <a:off x="722376" y="2928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句意为：借助来自中国的设备，中国外科医生与当地外科医生紧密协作，完成了这台复杂的手术。设空处修饰名词efforts，作定语，结合句意可知，设空处表示“共同的”，故用形容词combined。</a:t>
            </a:r>
            <a:endParaRPr lang="en-US" altLang="zh-CN" sz="2200" dirty="0"/>
          </a:p>
        </p:txBody>
      </p:sp>
      <p:sp>
        <p:nvSpPr>
          <p:cNvPr id="8" name="QB_7_BD.134_1#b8dbbc6de?vja=1&amp;pid=69684597a&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135_1#b8dbbc6de.blank?vja=1&amp;pid=69684597a&amp;color=0,0,0&amp;vpa=73&amp;vtp=1"/>
          <p:cNvSpPr/>
          <p:nvPr/>
        </p:nvSpPr>
        <p:spPr>
          <a:xfrm>
            <a:off x="1024001" y="4078859"/>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10" name="QB_7_AS.136_1#b8dbbc6de?vja=1&amp;pid=69684597a&amp;color=0,0,0&amp;vtp=1"/>
          <p:cNvSpPr/>
          <p:nvPr/>
        </p:nvSpPr>
        <p:spPr>
          <a:xfrm>
            <a:off x="722376" y="4541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句意为：如今，莫克塔尔的双腿恢复等长，他又能行走自如了。be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equal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in表示“在某方面相等”，为固定搭配。故填in。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a64b97ec5.fixed?vja=1&amp;pid=7ba1c6912&amp;color=100,146,38&amp;vtp=1"/>
          <p:cNvSpPr/>
          <p:nvPr/>
        </p:nvSpPr>
        <p:spPr>
          <a:xfrm>
            <a:off x="5367528" y="1106424"/>
            <a:ext cx="1453896" cy="795528"/>
          </a:xfrm>
          <a:prstGeom prst="rect">
            <a:avLst/>
          </a:prstGeom>
          <a:noFill/>
        </p:spPr>
        <p:txBody>
          <a:bodyPr wrap="square" lIns="0" tIns="0" rIns="0" bIns="0" rtlCol="0" anchor="ctr"/>
          <a:lstStyle/>
          <a:p>
            <a:pPr algn="ctr">
              <a:lnSpc>
                <a:spcPct val="130000"/>
              </a:lnSpc>
            </a:pPr>
            <a:r>
              <a:rPr lang="en-US" altLang="zh-CN" sz="20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选择性必修第四册</a:t>
            </a:r>
            <a:endParaRPr lang="en-US" altLang="zh-CN" sz="2000" dirty="0"/>
          </a:p>
        </p:txBody>
      </p:sp>
      <p:sp>
        <p:nvSpPr>
          <p:cNvPr id="3" name="C_2_BD#a64b97ec5.fixed?vja=1&amp;pid=7ba1c6912&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Honesty</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responsibility</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37_1#afe365c54?vja=1&amp;pid=69684597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7_AN.138_1#afe365c54.blank?vja=1&amp;pid=69684597a&amp;color=0,0,0&amp;vpa=74&amp;vtp=1"/>
          <p:cNvSpPr/>
          <p:nvPr/>
        </p:nvSpPr>
        <p:spPr>
          <a:xfrm>
            <a:off x="1024001" y="858013"/>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which/that</a:t>
            </a:r>
            <a:endParaRPr lang="en-US" altLang="zh-CN" sz="2000" dirty="0"/>
          </a:p>
        </p:txBody>
      </p:sp>
      <p:sp>
        <p:nvSpPr>
          <p:cNvPr id="4" name="QB_7_AS.139_1#afe365c54?vja=1&amp;pid=69684597a&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句意为：它象征着一段持续半个多世纪的紧密合作关系。设空处引导限制性定语从句，先行词partnership指物，关系词代替先行词在从句中作主语，应用关系代词which或that引导该从句。</a:t>
            </a:r>
            <a:endParaRPr lang="en-US" altLang="zh-CN" sz="2200" dirty="0"/>
          </a:p>
        </p:txBody>
      </p:sp>
      <p:sp>
        <p:nvSpPr>
          <p:cNvPr id="5" name="QB_7_BD.140_1#d75964014?vja=1&amp;pid=69684597a&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endParaRPr lang="en-US" altLang="zh-CN" sz="2000" dirty="0"/>
          </a:p>
        </p:txBody>
      </p:sp>
      <p:sp>
        <p:nvSpPr>
          <p:cNvPr id="6" name="QB_7_AN.141_1#d75964014.blank?vja=1&amp;pid=69684597a&amp;color=0,0,0&amp;vpa=75&amp;vtp=1"/>
          <p:cNvSpPr/>
          <p:nvPr/>
        </p:nvSpPr>
        <p:spPr>
          <a:xfrm>
            <a:off x="1024001" y="2072259"/>
            <a:ext cx="35544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worked/have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working</a:t>
            </a:r>
            <a:endParaRPr lang="en-US" altLang="zh-CN" sz="2000" dirty="0"/>
          </a:p>
        </p:txBody>
      </p:sp>
      <p:sp>
        <p:nvSpPr>
          <p:cNvPr id="7" name="QB_7_AS.142_1#d75964014?vja=1&amp;pid=69684597a&amp;color=0,0,0&amp;vtp=1"/>
          <p:cNvSpPr/>
          <p:nvPr/>
        </p:nvSpPr>
        <p:spPr>
          <a:xfrm>
            <a:off x="722376" y="2547747"/>
            <a:ext cx="10753344" cy="1528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句意为：自1976年以来，中国医疗队在撒哈拉沙漠南缘的尼日尔不辞辛劳地工作，为该国的医疗保健体系作出了重大贡献。设空处为句子谓语，结合时间状语Since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1976可知，应用现在完成时，表示动作从过去持续到现在，或用现在完成进行时，表示动作还会继续下去；主语是复数，助动词用have。故填have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worked/have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43_1#ce1311f5c?vja=1&amp;pid=69684597a&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144_1#ce1311f5c.blank?vja=1&amp;pid=69684597a&amp;color=0,0,0&amp;mp=1&amp;vpa=76&amp;vtp=1"/>
          <p:cNvSpPr/>
          <p:nvPr/>
        </p:nvSpPr>
        <p:spPr>
          <a:xfrm>
            <a:off x="1049401" y="845313"/>
            <a:ext cx="817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making</a:t>
            </a:r>
            <a:endParaRPr lang="en-US" altLang="zh-CN" sz="2000" dirty="0"/>
          </a:p>
        </p:txBody>
      </p:sp>
      <p:sp>
        <p:nvSpPr>
          <p:cNvPr id="4" name="QB_7_AS.145_1#ce1311f5c?vja=1&amp;pid=69684597a&amp;color=0,0,0&amp;vtp=1"/>
          <p:cNvSpPr/>
          <p:nvPr/>
        </p:nvSpPr>
        <p:spPr>
          <a:xfrm>
            <a:off x="722376" y="1315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句意见上一题解析。分析句子结构可知，句中已有谓语，设空处应用非谓语动词，make和其逻辑主语Chinese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medical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teams之间为主动关系，应用现在分词作状语。故填making。</a:t>
            </a:r>
            <a:endParaRPr lang="en-US" altLang="zh-CN" sz="2200" dirty="0"/>
          </a:p>
        </p:txBody>
      </p:sp>
      <p:sp>
        <p:nvSpPr>
          <p:cNvPr id="5" name="QB_7_BD.146_1#8cbb9289e?vja=1&amp;pid=69684597a&amp;color=0,0,0&amp;vtp=1"/>
          <p:cNvSpPr/>
          <p:nvPr/>
        </p:nvSpPr>
        <p:spPr>
          <a:xfrm>
            <a:off x="722376" y="2110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7_AN.147_1#8cbb9289e.blank?vja=1&amp;pid=69684597a&amp;color=0,0,0&amp;vpa=77&amp;vtp=1"/>
          <p:cNvSpPr/>
          <p:nvPr/>
        </p:nvSpPr>
        <p:spPr>
          <a:xfrm>
            <a:off x="1138301" y="2072259"/>
            <a:ext cx="7731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fruitful</a:t>
            </a:r>
            <a:endParaRPr lang="en-US" altLang="zh-CN" sz="2000" dirty="0"/>
          </a:p>
        </p:txBody>
      </p:sp>
      <p:sp>
        <p:nvSpPr>
          <p:cNvPr id="7" name="QB_7_AS.148_1#8cbb9289e?vja=1&amp;pid=69684597a&amp;color=0,0,0&amp;vtp=1"/>
          <p:cNvSpPr/>
          <p:nvPr/>
        </p:nvSpPr>
        <p:spPr>
          <a:xfrm>
            <a:off x="722376" y="25350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句意为：“我们与中国的合作成果丰硕，他们的专业技能和奉献精神赢得了我们最崇高的敬意。”该医院院长马马内·达乌表示。设空处作表语，结合语境可知，合作的成果是丰硕的，应用形容词fruitful。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aeeaf1dc3.fixed?vja=1&amp;pid=b06138383&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aeeaf1dc3.fixed?vja=1&amp;pid=b06138383&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Welcome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to</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Reading</a:t>
            </a:r>
            <a:endParaRPr lang="en-US" altLang="zh-CN" sz="4400" dirty="0"/>
          </a:p>
        </p:txBody>
      </p:sp>
      <p:pic>
        <p:nvPicPr>
          <p:cNvPr id="4" name="C_4#aeeaf1dc3.fixed?vja=1&amp;pid=b06138383&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aeeaf1dc3.fixed?vja=1&amp;pid=b06138383&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9_1#d7e774e10?vja=1&amp;pid=cc96d0634&amp;color=0,0,0&amp;vtp=1&amp;bt=1"/>
          <p:cNvSpPr/>
          <p:nvPr/>
        </p:nvSpPr>
        <p:spPr>
          <a:xfrm>
            <a:off x="722376" y="900000"/>
            <a:ext cx="10753344" cy="4191000"/>
          </a:xfrm>
          <a:prstGeom prst="rect">
            <a:avLst/>
          </a:prstGeom>
          <a:noFill/>
        </p:spPr>
        <p:txBody>
          <a:bodyPr wrap="square" lIns="0" tIns="0" rIns="0" bIns="0" rtlCol="0" anchor="t"/>
          <a:lstStyle/>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[黑龙江哈尔滨九中2025高二月考]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equipment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maintenance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ramps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（坡道）</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senior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disabled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nonprofit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Rotary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seniors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disabled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ramps,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ramps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Karen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Scott,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jump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9_1#d7e774e10?vja=1&amp;pid=cc96d0634&amp;color=0,0,0&amp;vtp=1&amp;bt=1"/>
          <p:cNvSpPr/>
          <p:nvPr/>
        </p:nvSpPr>
        <p:spPr>
          <a:xfrm>
            <a:off x="722376" y="900000"/>
            <a:ext cx="10753344" cy="5295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Adler’s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installation,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dozen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（木材）,</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（锯）,</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assemble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deck.“It’s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ministry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Adler.“I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recipients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（接受者）</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price.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ramps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households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ramp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ramps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Tri-Cities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71-year-old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Jaunita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navigate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stairs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groceries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Barnes.“Adler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#1.5</a:t>
            </a:r>
            <a:endParaRPr lang="en-US" altLang="zh-CN" sz="2000"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EX.150_1#d7e774e10?vja=1&amp;pid=cc96d0634&amp;color=0,0,0&amp;mp=1&amp;vtp=1&amp;bt=1"/>
          <p:cNvSpPr/>
          <p:nvPr/>
        </p:nvSpPr>
        <p:spPr>
          <a:xfrm>
            <a:off x="722376" y="900000"/>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本文是一篇记叙文。文章主要讲述了阿德勒重拾建筑事业，带领志愿者团队为老人和残障人士搭建免费坡道的善举。</a:t>
            </a:r>
            <a:endParaRPr lang="en-US" altLang="zh-CN" sz="2000" dirty="0"/>
          </a:p>
        </p:txBody>
      </p:sp>
      <p:sp>
        <p:nvSpPr>
          <p:cNvPr id="3" name="QC_7_BD.151_1#0ae4a9ab9?vja=1&amp;pid=d7e774e10&amp;color=0,0,0&amp;vtp=1"/>
          <p:cNvSpPr/>
          <p:nvPr/>
        </p:nvSpPr>
        <p:spPr>
          <a:xfrm>
            <a:off x="722376" y="166568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architecture-related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4" name="QC_7_AN.152_1#0ae4a9ab9.bracket?vja=1&amp;pid=d7e774e10&amp;color=0,0,0&amp;vpa=78&amp;vtp=1"/>
          <p:cNvSpPr/>
          <p:nvPr/>
        </p:nvSpPr>
        <p:spPr>
          <a:xfrm>
            <a:off x="6739001" y="166568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5" name="QC_7_BD.151_2#0ae4a9ab9.choices?vja=1&amp;pid=d7e774e10&amp;color=0,0,0&amp;vtp=1"/>
          <p:cNvSpPr/>
          <p:nvPr/>
        </p:nvSpPr>
        <p:spPr>
          <a:xfrm>
            <a:off x="722376" y="2052271"/>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architecture.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abandoned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a:t>
            </a:r>
            <a:endParaRPr lang="en-US" altLang="zh-CN" sz="2000" dirty="0"/>
          </a:p>
        </p:txBody>
      </p:sp>
      <p:sp>
        <p:nvSpPr>
          <p:cNvPr id="6" name="QC_7_AS.153_1#0ae4a9ab9?vja=1&amp;pid=d7e774e10&amp;color=0,0,0&amp;vtp=1"/>
          <p:cNvSpPr/>
          <p:nvPr/>
        </p:nvSpPr>
        <p:spPr>
          <a:xfrm>
            <a:off x="722376" y="2865071"/>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ramps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senior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disabled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neighbours.”可知，阿德勒重拾建筑老本行是为了行善，即为老年人和残障人士建造免费坡道，这属于承担社会责任的行为。故选C项。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P spid="6"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4_1#5065f5d18?vja=1&amp;pid=d7e774e10&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motivated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ramp-building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5_1#5065f5d18.bracket?vja=1&amp;pid=d7e774e10&amp;color=0,0,0&amp;mp=1&amp;vpa=79&amp;vtp=1"/>
          <p:cNvSpPr/>
          <p:nvPr/>
        </p:nvSpPr>
        <p:spPr>
          <a:xfrm>
            <a:off x="76788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54_2#5065f5d18.choices?vja=1&amp;pid=d7e774e10&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nonprofit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ramp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disabled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disadvantaged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faced.</a:t>
            </a:r>
            <a:endParaRPr lang="en-US" altLang="zh-CN" sz="2000" dirty="0"/>
          </a:p>
        </p:txBody>
      </p:sp>
      <p:sp>
        <p:nvSpPr>
          <p:cNvPr id="5" name="QC_7_AS.156_1#5065f5d18?vja=1&amp;pid=d7e774e10&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Adler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recalled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representative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seniors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disabled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individuals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ramps,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afford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them.That’s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Adler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reached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ramps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neighbours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need.”可知，弱势群体面临的困境，即需要坡道却负担不起，促使阿德勒发起了建造坡道的项目。故选D项。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7_1#33ddcb307?vja=1&amp;pid=d7e774e10&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Adler’s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8_1#33ddcb307.bracket?vja=1&amp;pid=d7e774e10&amp;color=0,0,0&amp;vpa=80&amp;vtp=1"/>
          <p:cNvSpPr/>
          <p:nvPr/>
        </p:nvSpPr>
        <p:spPr>
          <a:xfrm>
            <a:off x="958234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57_2#33ddcb307.choices?vja=1&amp;pid=d7e774e10&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profit.</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construction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endParaRPr lang="en-US" altLang="zh-CN" sz="2000" dirty="0"/>
          </a:p>
        </p:txBody>
      </p:sp>
      <p:sp>
        <p:nvSpPr>
          <p:cNvPr id="5" name="QC_7_AS.159_1#33ddcb307?vja=1&amp;pid=d7e774e10&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推理判断题。根据第三段中的“Adler’s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pulls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installation,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dozen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”可知，阿德勒的志愿者团队不断壮大，当他安装坡道时，会有十几个人帮忙，说明这个项目得到了大家的认可和支持，更多的人愿意参与。故选A项。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0_1#9db3dfbcb?vja=1&amp;pid=d7e774e10&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ramps?(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1_1#9db3dfbcb.bracket?vja=1&amp;pid=d7e774e10&amp;color=0,0,0&amp;vpa=81&amp;vtp=1"/>
          <p:cNvSpPr/>
          <p:nvPr/>
        </p:nvSpPr>
        <p:spPr>
          <a:xfrm>
            <a:off x="6616764"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60_2#9db3dfbcb.choices?vja=1&amp;pid=d7e774e10&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A.Useful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rewarding.</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complicated.</a:t>
            </a:r>
            <a:endParaRPr lang="en-US" altLang="zh-CN" sz="2000" dirty="0"/>
          </a:p>
        </p:txBody>
      </p:sp>
      <p:sp>
        <p:nvSpPr>
          <p:cNvPr id="5" name="QC_7_AS.162_1#9db3dfbcb?vja=1&amp;pid=d7e774e10&amp;color=0,0,0&amp;vtp=1"/>
          <p:cNvSpPr/>
          <p:nvPr/>
        </p:nvSpPr>
        <p:spPr>
          <a:xfrm>
            <a:off x="722376" y="2077847"/>
            <a:ext cx="10753344" cy="2294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推理判断题。根据最后一段中的“She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confined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Adler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stepped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Barnes.‘Adler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s.’”可知，巴恩斯之前行动不便，生活受到很大限制，但有了阿德勒和他的团队搭建的坡道后，她能去自己想去的地方，她表示阿德勒等人在做使他人受益的事情。由此可推知，巴恩斯可能认为坡道很有帮助，且建造坡道是很有意义的。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3_1#51b97213d?vja=1&amp;pid=cc96d0634&amp;color=0,0,0&amp;vtp=1&amp;bt=1"/>
          <p:cNvSpPr/>
          <p:nvPr/>
        </p:nvSpPr>
        <p:spPr>
          <a:xfrm>
            <a:off x="722376" y="900000"/>
            <a:ext cx="10753344" cy="4953000"/>
          </a:xfrm>
          <a:prstGeom prst="rect">
            <a:avLst/>
          </a:prstGeom>
          <a:noFill/>
        </p:spPr>
        <p:txBody>
          <a:bodyPr wrap="square" lIns="0" tIns="0" rIns="0" bIns="0" rtlCol="0" anchor="t"/>
          <a:lstStyle/>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[安徽合肥一中2024高二期中]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pleasant.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encounter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（个性冲突）,</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just">
              <a:lnSpc>
                <a:spcPct val="125000"/>
              </a:lnSpc>
            </a:pPr>
            <a:endParaRPr lang="en-US" altLang="zh-CN" sz="20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2bdf9c7e9.fixed?vja=1&amp;pid=b06138383&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2bdf9c7e9.fixed?vja=1&amp;pid=b06138383&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Welcome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to</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Reading</a:t>
            </a:r>
            <a:endParaRPr lang="en-US" altLang="zh-CN" sz="4400" dirty="0"/>
          </a:p>
        </p:txBody>
      </p:sp>
      <p:pic>
        <p:nvPicPr>
          <p:cNvPr id="4" name="C_4#2bdf9c7e9.fixed?vja=1&amp;pid=b06138383&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2bdf9c7e9.fixed?vja=1&amp;pid=b06138383&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3_1#51b97213d?vja=1&amp;pid=cc96d0634&amp;color=0,0,0&amp;vtp=1&amp;bt=1"/>
          <p:cNvSpPr/>
          <p:nvPr/>
        </p:nvSpPr>
        <p:spPr>
          <a:xfrm>
            <a:off x="722376" y="900000"/>
            <a:ext cx="10753344" cy="3771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fulfil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responsibilities：</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stationery,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assignments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作业）.</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talking.</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assignment,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#1.5.4</a:t>
            </a:r>
            <a:endParaRPr lang="en-US" altLang="zh-CN" sz="2000" dirty="0"/>
          </a:p>
        </p:txBody>
      </p:sp>
      <p:sp>
        <p:nvSpPr>
          <p:cNvPr id="3" name="QM_6_EX.164_1#51b97213d?vja=1&amp;pid=cc96d0634&amp;color=0,0,0&amp;vtp=1"/>
          <p:cNvSpPr/>
          <p:nvPr/>
        </p:nvSpPr>
        <p:spPr>
          <a:xfrm>
            <a:off x="722376" y="5063807"/>
            <a:ext cx="11010900" cy="351409"/>
          </a:xfrm>
          <a:prstGeom prst="rect">
            <a:avLst/>
          </a:prstGeom>
          <a:noFill/>
        </p:spPr>
        <p:txBody>
          <a:bodyPr wrap="square" lIns="0" tIns="0" rIns="0" bIns="0" rtlCol="0" anchor="t"/>
          <a:lstStyle/>
          <a:p>
            <a:pPr algn="l">
              <a:lnSpc>
                <a:spcPct val="125000"/>
              </a:lnSpc>
            </a:pPr>
            <a:r>
              <a:rPr lang="en-US" altLang="zh-CN" sz="2000" b="1"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本文是一篇说明文。文章主要介绍了和谐师生关系的好处以及学生应履行的一些责任。</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5_1#8a82446d8?vja=1&amp;pid=51b97213d&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6_1#8a82446d8.bracket?vja=1&amp;pid=51b97213d&amp;color=0,0,0&amp;vpa=82&amp;vtp=1"/>
          <p:cNvSpPr/>
          <p:nvPr/>
        </p:nvSpPr>
        <p:spPr>
          <a:xfrm>
            <a:off x="1928876" y="1277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65_2#8a82446d8.choices?vja=1&amp;pid=51b97213d&amp;color=0,0,0&amp;vtp=1"/>
          <p:cNvSpPr/>
          <p:nvPr/>
        </p:nvSpPr>
        <p:spPr>
          <a:xfrm>
            <a:off x="722376" y="1658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endParaRPr lang="en-US" altLang="zh-CN" sz="2000" dirty="0"/>
          </a:p>
        </p:txBody>
      </p:sp>
      <p:sp>
        <p:nvSpPr>
          <p:cNvPr id="5" name="QC_7_AS.167_1#8a82446d8?vja=1&amp;pid=51b97213d&amp;color=0,0,0&amp;vtp=1"/>
          <p:cNvSpPr/>
          <p:nvPr/>
        </p:nvSpPr>
        <p:spPr>
          <a:xfrm>
            <a:off x="722376" y="3220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细节理解题。根据第一段“Sure,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pleasant.”可知，当你和你的老师相处得很好时，你在课堂上会度过更愉快的时光。故选D项。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8_1#5af2b577f?vja=1&amp;pid=51b97213d&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9_1#5af2b577f.bracket?vja=1&amp;pid=51b97213d&amp;color=0,0,0&amp;vpa=83&amp;vtp=1"/>
          <p:cNvSpPr/>
          <p:nvPr/>
        </p:nvSpPr>
        <p:spPr>
          <a:xfrm>
            <a:off x="9036114"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68_2#5af2b577f.choices?vja=1&amp;pid=51b97213d&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classmates.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disappearance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differences.</a:t>
            </a:r>
            <a:endParaRPr lang="en-US" altLang="zh-CN" sz="2000" dirty="0"/>
          </a:p>
        </p:txBody>
      </p:sp>
      <p:sp>
        <p:nvSpPr>
          <p:cNvPr id="5" name="QC_7_AS.170_1#5af2b577f?vja=1&amp;pid=51b97213d&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词义猜测题。根据画线词上文“If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situation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make”可知，如果你向老师表明你想让你们之间的状况变得更好，她或他就会尽全力让这件事发生。故可推测that指的是你和老师之间更好的关系。故选C项。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71_1#ef644b887?vja=1&amp;pid=51b97213d&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72_1#ef644b887.bracket?vja=1&amp;pid=51b97213d&amp;color=0,0,0&amp;vpa=84&amp;vtp=1"/>
          <p:cNvSpPr/>
          <p:nvPr/>
        </p:nvSpPr>
        <p:spPr>
          <a:xfrm>
            <a:off x="8631492"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71_2#ef644b887.choices?vja=1&amp;pid=51b97213d&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A.Fulfil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helpful.</a:t>
            </a:r>
            <a:endParaRPr lang="en-US" altLang="zh-CN" sz="2000" dirty="0"/>
          </a:p>
        </p:txBody>
      </p:sp>
      <p:sp>
        <p:nvSpPr>
          <p:cNvPr id="5" name="QC_7_AS.173_1#ef644b887?vja=1&amp;pid=51b97213d&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细节理解题。根据第五段“However,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relationship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fulfil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basic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responsibilities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student.”可知，作为一名学生，即使你不喜欢某个老师，你也应该履行作为学生的基本责任。故选A项。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74_1#c33d9b1f0?vja=1&amp;pid=51b97213d&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75_1#c33d9b1f0.bracket?vja=1&amp;pid=51b97213d&amp;color=0,0,0&amp;vpa=85&amp;vtp=1"/>
          <p:cNvSpPr/>
          <p:nvPr/>
        </p:nvSpPr>
        <p:spPr>
          <a:xfrm>
            <a:off x="581031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74_2#c33d9b1f0.choices?vja=1&amp;pid=51b97213d&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A.Studying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C.Useful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endParaRPr lang="en-US" altLang="zh-CN" sz="2000" dirty="0"/>
          </a:p>
        </p:txBody>
      </p:sp>
      <p:sp>
        <p:nvSpPr>
          <p:cNvPr id="5" name="QC_7_AS.176_1#c33d9b1f0?vja=1&amp;pid=51b97213d&amp;color=0,0,0&amp;vtp=1"/>
          <p:cNvSpPr/>
          <p:nvPr/>
        </p:nvSpPr>
        <p:spPr>
          <a:xfrm>
            <a:off x="722376" y="2839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主旨大意题。文章前三段说明了与老师相处得好的益处，后面介绍了如果与老师相处不融洽时，身为学生应履行的基本责任。由此可知，这篇文章主要讲了与老师保持良好关系的益处。故选D项。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8c650239b?vja=1&amp;pid=cc96d0634&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85216" cy="79552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_BD#8c650239b?vja=1&amp;pid=cc96d0634&amp;color=0,0,0&amp;tib=255,255,255&amp;iip=1&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19525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8c650239b?vja=1&amp;pid=cc96d0634&amp;color=0,0,0&amp;vtp=1"/>
          <p:cNvSpPr/>
          <p:nvPr/>
        </p:nvSpPr>
        <p:spPr>
          <a:xfrm>
            <a:off x="722377" y="1826084"/>
            <a:ext cx="10749631" cy="1113155"/>
          </a:xfrm>
          <a:prstGeom prst="rect">
            <a:avLst/>
          </a:prstGeom>
          <a:noFill/>
        </p:spPr>
        <p:txBody>
          <a:bodyPr wrap="square" lIns="0" tIns="0" rIns="0" bIns="0" rtlCol="0" anchor="t"/>
          <a:lstStyle/>
          <a:p>
            <a:pPr algn="l">
              <a:lnSpc>
                <a:spcPct val="125000"/>
              </a:lnSpc>
            </a:pP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熟词生义</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favourite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熟义：</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.特别受喜爱的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生义：</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.特别喜爱的人（或事物）；（比赛中）被认为最有希望的获胜者；收藏夹</a:t>
            </a:r>
            <a:endParaRPr lang="en-US" altLang="zh-CN" sz="100" dirty="0"/>
          </a:p>
        </p:txBody>
      </p:sp>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7_1#84cb87975?vja=1&amp;pid=daff885cd&amp;color=0,0,0&amp;vtp=1&amp;bt=1"/>
          <p:cNvSpPr/>
          <p:nvPr/>
        </p:nvSpPr>
        <p:spPr>
          <a:xfrm>
            <a:off x="722376" y="900000"/>
            <a:ext cx="10753344" cy="3810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[全国二卷2025</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Unexpected</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Volunteering</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hobby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unexpected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regularly.</a:t>
            </a:r>
            <a:endParaRPr lang="en-US" altLang="zh-CN" sz="2000" dirty="0"/>
          </a:p>
          <a:p>
            <a:pPr algn="just">
              <a:lnSpc>
                <a:spcPct val="125000"/>
              </a:lnSpc>
            </a:pPr>
            <a:endParaRPr lang="en-US" altLang="zh-CN" sz="2000" dirty="0"/>
          </a:p>
        </p:txBody>
      </p:sp>
      <p:sp>
        <p:nvSpPr>
          <p:cNvPr id="3" name="QM_6_AN.178_1#84cb87975.blank?vja=1&amp;pid=daff885cd&amp;color=0,0,0&amp;vpa=86&amp;vtp=1"/>
          <p:cNvSpPr/>
          <p:nvPr/>
        </p:nvSpPr>
        <p:spPr>
          <a:xfrm>
            <a:off x="6342888" y="20049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M_6_AN.179_1#84cb87975.blank?vja=1&amp;pid=daff885cd&amp;color=0,0,0&amp;vpa=87&amp;vtp=1"/>
          <p:cNvSpPr/>
          <p:nvPr/>
        </p:nvSpPr>
        <p:spPr>
          <a:xfrm>
            <a:off x="9458389" y="3909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7_1#84cb87975?vja=1&amp;pid=daff885cd&amp;color=0,0,0&amp;vtp=1&amp;bt=1"/>
          <p:cNvSpPr/>
          <p:nvPr/>
        </p:nvSpPr>
        <p:spPr>
          <a:xfrm>
            <a:off x="722376" y="900000"/>
            <a:ext cx="10753344" cy="4914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Washington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endParaRPr lang="en-US" altLang="zh-CN" sz="2000" dirty="0"/>
          </a:p>
          <a:p>
            <a:pPr>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self-confidence.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short-term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proud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#2.5.1</a:t>
            </a:r>
            <a:endParaRPr lang="en-US" altLang="zh-CN" sz="2000" dirty="0"/>
          </a:p>
        </p:txBody>
      </p:sp>
      <p:sp>
        <p:nvSpPr>
          <p:cNvPr id="3" name="QM_6_AN.180_1#84cb87975.blank?vja=1&amp;pid=daff885cd&amp;color=0,0,0&amp;vpa=88&amp;vtp=1"/>
          <p:cNvSpPr/>
          <p:nvPr/>
        </p:nvSpPr>
        <p:spPr>
          <a:xfrm>
            <a:off x="1481201" y="861900"/>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4" name="QM_6_AN.181_1#84cb87975.blank?vja=1&amp;pid=daff885cd&amp;color=0,0,0&amp;vpa=89&amp;vtp=1"/>
          <p:cNvSpPr/>
          <p:nvPr/>
        </p:nvSpPr>
        <p:spPr>
          <a:xfrm>
            <a:off x="1646301" y="23859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5" name="QM_6_AN.182_1#84cb87975.blank?vja=1&amp;pid=daff885cd&amp;color=0,0,0&amp;vpa=90&amp;vtp=1"/>
          <p:cNvSpPr/>
          <p:nvPr/>
        </p:nvSpPr>
        <p:spPr>
          <a:xfrm>
            <a:off x="1485964" y="4671900"/>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83_1#84cb87975?vja=1&amp;pid=daff885cd&amp;color=0,0,0&amp;vtp=1&amp;bt=1"/>
          <p:cNvSpPr/>
          <p:nvPr/>
        </p:nvSpPr>
        <p:spPr>
          <a:xfrm>
            <a:off x="722376" y="896112"/>
            <a:ext cx="10753344" cy="2628202"/>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A.Helping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depression.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B.Volunteering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C.Volunteering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teenagers.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D.Volunteering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prejudice.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G.Volunteering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2000" dirty="0"/>
          </a:p>
        </p:txBody>
      </p:sp>
      <p:sp>
        <p:nvSpPr>
          <p:cNvPr id="3" name="QM_6_EX.184_1#84cb87975?vja=1&amp;pid=daff885cd&amp;color=0,0,0&amp;vtp=1"/>
          <p:cNvSpPr/>
          <p:nvPr/>
        </p:nvSpPr>
        <p:spPr>
          <a:xfrm>
            <a:off x="722376" y="3569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本文主要介绍全家人一起参与志愿服务的益处，强调其不仅能带来“感觉良好”的情绪，还能以更多意想不到的方式对整个家庭产生积极影响。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85_1#58b29fcd9?vja=1&amp;pid=84cb8797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86_1#58b29fcd9.blank?vja=1&amp;pid=84cb87975&amp;color=0,0,0&amp;vpa=91&amp;vtp=1"/>
          <p:cNvSpPr/>
          <p:nvPr/>
        </p:nvSpPr>
        <p:spPr>
          <a:xfrm>
            <a:off x="1036701" y="8580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B_7_AS.187_1#58b29fcd9?vja=1&amp;pid=84cb87975&amp;color=0,0,0&amp;vtp=1"/>
          <p:cNvSpPr/>
          <p:nvPr/>
        </p:nvSpPr>
        <p:spPr>
          <a:xfrm>
            <a:off x="722376" y="1315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上文“Hoping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hobby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adults?”提出问题“是否希望找到一个适合全家人的爱好？”，结合标题中的Volunteering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Family、下文中的helping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others和volunteering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positively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affect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family可知，设空处应引出文章主旨，指出志愿服务适合全家人一起参与。B项（全家人一起参与志愿服务可能正是你所需要的）承上启下，符合语境。故选B项。</a:t>
            </a:r>
            <a:endParaRPr lang="en-US" altLang="zh-CN" sz="2200" dirty="0"/>
          </a:p>
        </p:txBody>
      </p:sp>
      <p:sp>
        <p:nvSpPr>
          <p:cNvPr id="5" name="QB_7_BD.188_1#9c93f3356?vja=1&amp;pid=84cb87975&amp;color=0,0,0&amp;vtp=1"/>
          <p:cNvSpPr/>
          <p:nvPr/>
        </p:nvSpPr>
        <p:spPr>
          <a:xfrm>
            <a:off x="722376" y="3266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89_1#9c93f3356.blank?vja=1&amp;pid=84cb87975&amp;color=0,0,0&amp;vpa=92&amp;vtp=1"/>
          <p:cNvSpPr/>
          <p:nvPr/>
        </p:nvSpPr>
        <p:spPr>
          <a:xfrm>
            <a:off x="1024001" y="3227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7" name="QB_7_AS.190_1#9c93f3356?vja=1&amp;pid=84cb87975&amp;color=0,0,0&amp;vtp=1"/>
          <p:cNvSpPr/>
          <p:nvPr/>
        </p:nvSpPr>
        <p:spPr>
          <a:xfrm>
            <a:off x="722376" y="3690747"/>
            <a:ext cx="10753344" cy="1528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根据本段小标题“You’ll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time.”可知，参与志愿服务会让你感觉有更多的时间。由此可推知，设空处应提到志愿服务与时间管理之间的关系。G项（参与志愿服务让你觉得自己有能力，并激励你充分利用每一天）中的make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day与空前的you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it相呼应，符合语境。故选G项。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572ecc8f4?vja=1&amp;pid=be6c248a0&amp;color=0,0,0&amp;vtp=1&amp;bt=1"/>
          <p:cNvSpPr/>
          <p:nvPr/>
        </p:nvSpPr>
        <p:spPr>
          <a:xfrm>
            <a:off x="722376" y="896112"/>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1.Her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income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was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（bare）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enough</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maintain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child.</a:t>
            </a:r>
            <a:endParaRPr lang="en-US" altLang="zh-CN" sz="2000" dirty="0"/>
          </a:p>
        </p:txBody>
      </p:sp>
      <p:sp>
        <p:nvSpPr>
          <p:cNvPr id="4" name="QB_6_AN.2_1#572ecc8f4.blank?vja=1&amp;pid=be6c248a0&amp;color=0,0,0&amp;vpa=1&amp;vtp=1"/>
          <p:cNvSpPr/>
          <p:nvPr/>
        </p:nvSpPr>
        <p:spPr>
          <a:xfrm>
            <a:off x="2889314" y="1226312"/>
            <a:ext cx="690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barely</a:t>
            </a:r>
            <a:endParaRPr lang="en-US" altLang="zh-CN" sz="2000" dirty="0"/>
          </a:p>
        </p:txBody>
      </p:sp>
      <p:sp>
        <p:nvSpPr>
          <p:cNvPr id="5" name="QB_6_AS.3_1#89ea5ff4b?vja=1&amp;pid=be6c248a0&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句意为：她的收入勉强够养一个孩子。分析句子结构可知，此处应用副词修饰enough，barely在此处意为“勉强可能”。</a:t>
            </a:r>
            <a:endParaRPr lang="en-US" altLang="zh-CN" sz="2200" dirty="0"/>
          </a:p>
        </p:txBody>
      </p:sp>
      <p:sp>
        <p:nvSpPr>
          <p:cNvPr id="6" name="QB_6_BD.4_1#4eb494c3e?vja=1&amp;pid=be6c248a0&amp;color=0,0,0&amp;vtp=1"/>
          <p:cNvSpPr/>
          <p:nvPr/>
        </p:nvSpPr>
        <p:spPr>
          <a:xfrm>
            <a:off x="722376" y="2506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2.Computers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pupils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source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endParaRPr lang="en-US" altLang="zh-CN" sz="2000" dirty="0"/>
          </a:p>
        </p:txBody>
      </p:sp>
      <p:sp>
        <p:nvSpPr>
          <p:cNvPr id="7" name="QB_6_AN.5_1#4eb494c3e.blank?vja=1&amp;pid=be6c248a0&amp;color=0,0,0&amp;vpa=2&amp;vtp=1"/>
          <p:cNvSpPr/>
          <p:nvPr/>
        </p:nvSpPr>
        <p:spPr>
          <a:xfrm>
            <a:off x="1373251" y="2849245"/>
            <a:ext cx="815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reliable</a:t>
            </a:r>
            <a:endParaRPr lang="en-US" altLang="zh-CN" sz="2000" dirty="0"/>
          </a:p>
        </p:txBody>
      </p:sp>
      <p:sp>
        <p:nvSpPr>
          <p:cNvPr id="8" name="QB_6_AS.6_1#4eb494c3e?vja=1&amp;pid=be6c248a0&amp;color=0,0,0&amp;vtp=1"/>
          <p:cNvSpPr/>
          <p:nvPr/>
        </p:nvSpPr>
        <p:spPr>
          <a:xfrm>
            <a:off x="722376" y="3309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句意为：校园里的教师和学生应该能够方便地使用计算机，计算机作为一种可靠的信息来源发挥着作用。设空处修饰名词source，应用形容词作定语，意为“可靠的”，故填reliable。</a:t>
            </a:r>
            <a:endParaRPr lang="en-US" altLang="zh-CN" sz="2200" dirty="0"/>
          </a:p>
        </p:txBody>
      </p:sp>
      <p:sp>
        <p:nvSpPr>
          <p:cNvPr id="9" name="QB_6_BD.7_1#c24219875?vja=1&amp;pid=be6c248a0&amp;color=0,0,0&amp;vtp=1"/>
          <p:cNvSpPr/>
          <p:nvPr/>
        </p:nvSpPr>
        <p:spPr>
          <a:xfrm>
            <a:off x="722376" y="4119245"/>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defendant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claiming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crime.</a:t>
            </a:r>
            <a:endParaRPr lang="en-US" altLang="zh-CN" sz="2000" dirty="0"/>
          </a:p>
        </p:txBody>
      </p:sp>
      <p:sp>
        <p:nvSpPr>
          <p:cNvPr id="10" name="QB_6_AN.8_1#c24219875.blank?vja=1&amp;pid=be6c248a0&amp;color=0,0,0&amp;vpa=3&amp;vtp=1"/>
          <p:cNvSpPr/>
          <p:nvPr/>
        </p:nvSpPr>
        <p:spPr>
          <a:xfrm>
            <a:off x="4409567" y="4081145"/>
            <a:ext cx="1085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innocence</a:t>
            </a:r>
            <a:endParaRPr lang="en-US" altLang="zh-CN" sz="2000" dirty="0"/>
          </a:p>
        </p:txBody>
      </p:sp>
      <p:sp>
        <p:nvSpPr>
          <p:cNvPr id="11" name="QB_6_AS.9_1#c24219875?vja=1&amp;pid=be6c248a0&amp;color=0,0,0&amp;vtp=1"/>
          <p:cNvSpPr/>
          <p:nvPr/>
        </p:nvSpPr>
        <p:spPr>
          <a:xfrm>
            <a:off x="722376" y="4919345"/>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句意为：被告坚称自己是无辜的，声称自己是被诬陷犯罪的。设空处作宾语，且其前有形容词性物主代词his修饰，所以应用名词。innocence在此处意为“清白；无罪”，为不可数名词，故填innocence。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91_1#d4caea710?vja=1&amp;pid=84cb8797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92_1#d4caea710.blank?vja=1&amp;pid=84cb87975&amp;color=0,0,0&amp;vpa=93&amp;vtp=1"/>
          <p:cNvSpPr/>
          <p:nvPr/>
        </p:nvSpPr>
        <p:spPr>
          <a:xfrm>
            <a:off x="1036701" y="858013"/>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4" name="QB_7_AS.193_1#d4caea710?vja=1&amp;pid=84cb87975&amp;color=0,0,0&amp;vtp=1"/>
          <p:cNvSpPr/>
          <p:nvPr/>
        </p:nvSpPr>
        <p:spPr>
          <a:xfrm>
            <a:off x="722376" y="1315847"/>
            <a:ext cx="10753344" cy="1909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根据本段小标题“You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gularly.”可知，本段主要介绍定期参与志愿服务对身体健康的益处；再结合空后针对成年人进行的研究可推知，设空处应提到志愿服务与成年人身体健康之间的关系。E项（对成年人来说，参与志愿服务能够提供显著的身体健康益处）符合语境，且下文中的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maintained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age是对E项中的physical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benefits的进一步解释说明。故选E项。</a:t>
            </a:r>
            <a:endParaRPr lang="en-US" altLang="zh-CN" sz="2200" dirty="0"/>
          </a:p>
        </p:txBody>
      </p:sp>
      <p:sp>
        <p:nvSpPr>
          <p:cNvPr id="5" name="QB_7_BD.194_1#94ed949ed?vja=1&amp;pid=84cb87975&amp;color=0,0,0&amp;vtp=1"/>
          <p:cNvSpPr/>
          <p:nvPr/>
        </p:nvSpPr>
        <p:spPr>
          <a:xfrm>
            <a:off x="722376" y="3253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95_1#94ed949ed.blank?vja=1&amp;pid=84cb87975&amp;color=0,0,0&amp;vpa=94&amp;vtp=1"/>
          <p:cNvSpPr/>
          <p:nvPr/>
        </p:nvSpPr>
        <p:spPr>
          <a:xfrm>
            <a:off x="1036701" y="32152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B_7_AS.196_1#94ed949ed?vja=1&amp;pid=84cb87975&amp;color=0,0,0&amp;vtp=1"/>
          <p:cNvSpPr/>
          <p:nvPr/>
        </p:nvSpPr>
        <p:spPr>
          <a:xfrm>
            <a:off x="722376" y="36780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文章结构可知，设空处为段落小标题。本段第一句陈述在青少年时期参与志愿服务的积极影响，第二句阐述这些影响不是短期的，将持续影响青少年未来的身心健康。由此可知，C项（参与志愿服务对儿童和青少年有终身影响）概括了段落主旨，适合作为该段小标题，符合语境。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97_1#218a6a8ad?vja=1&amp;pid=84cb8797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98_1#218a6a8ad.blank?vja=1&amp;pid=84cb87975&amp;color=0,0,0&amp;vpa=95&amp;vtp=1"/>
          <p:cNvSpPr/>
          <p:nvPr/>
        </p:nvSpPr>
        <p:spPr>
          <a:xfrm>
            <a:off x="1049401" y="858013"/>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B_7_AS.199_1#218a6a8ad?vja=1&amp;pid=84cb87975&amp;color=0,0,0&amp;vtp=1"/>
          <p:cNvSpPr/>
          <p:nvPr/>
        </p:nvSpPr>
        <p:spPr>
          <a:xfrm>
            <a:off x="722376" y="1315847"/>
            <a:ext cx="10753344" cy="1913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根据本段小标题“You’ll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family.”可知，本段主要介绍参与志愿服务在陪伴家人方面的益处。结合该段中的have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experience和connect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way可知，F项（你甚至可能意识到你的孩子有你以前不了解的天赋）补充说明一家人参与志愿服务时家人可能会发现彼此的亮点，与“拥有独特体验”“以新的方式相互交流”等相呼应，符合语境。故选F项。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AS.199_2#218a6a8ad?vja=1&amp;pid=84cb87975&amp;color=0,0,0&amp;mp=1&amp;vtp=1&amp;bt=1"/>
          <p:cNvSpPr/>
          <p:nvPr/>
        </p:nvSpPr>
        <p:spPr>
          <a:xfrm>
            <a:off x="722376" y="900000"/>
            <a:ext cx="10753344" cy="1875155"/>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易错警示</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本题易误选D项。学生结合下文connect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way，可能会认为全家一起参与志愿服务有助于以新的方式加强家人之间的联系，误以为这有助于消除之前的偏见，从而错选D项。但是结合设空处上文的the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toward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goal可知，全家一起参与志愿服务是为一个共同目标而努力，这是一种特别的体验，此处和偏见没有任何关系，故D项错误。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52b0af138.fixed?vja=1&amp;pid=002353999&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52b0af138.fixed?vja=1&amp;pid=002353999&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usage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Integrated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skills</a:t>
            </a:r>
            <a:endParaRPr lang="en-US" altLang="zh-CN" sz="4400" dirty="0"/>
          </a:p>
        </p:txBody>
      </p:sp>
      <p:pic>
        <p:nvPicPr>
          <p:cNvPr id="4" name="C_4#52b0af138.fixed?vja=1&amp;pid=002353999&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52b0af138.fixed?vja=1&amp;pid=002353999&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044c41fa5?vja=1&amp;pid=7f323a11e&amp;color=0,0,0&amp;vtp=1&amp;bt=1"/>
          <p:cNvSpPr/>
          <p:nvPr/>
        </p:nvSpPr>
        <p:spPr>
          <a:xfrm>
            <a:off x="722376" y="896112"/>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1.Don’t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feel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（guilt）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about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making</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mistakes.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Everyone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make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mistakes.</a:t>
            </a:r>
            <a:endParaRPr lang="en-US" altLang="zh-CN" sz="2000" dirty="0"/>
          </a:p>
        </p:txBody>
      </p:sp>
      <p:sp>
        <p:nvSpPr>
          <p:cNvPr id="4" name="QB_6_AN.201_1#044c41fa5.blank?vja=1&amp;pid=7f323a11e&amp;color=0,0,0&amp;vpa=96&amp;vtp=1"/>
          <p:cNvSpPr/>
          <p:nvPr/>
        </p:nvSpPr>
        <p:spPr>
          <a:xfrm>
            <a:off x="2168779" y="1226312"/>
            <a:ext cx="647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guilty</a:t>
            </a:r>
            <a:endParaRPr lang="en-US" altLang="zh-CN" sz="2000" dirty="0"/>
          </a:p>
        </p:txBody>
      </p:sp>
      <p:sp>
        <p:nvSpPr>
          <p:cNvPr id="5" name="QB_6_AS.202_1#58f0f465b?vja=1&amp;pid=7f323a11e&amp;color=0,0,0&amp;vtp=1"/>
          <p:cNvSpPr/>
          <p:nvPr/>
        </p:nvSpPr>
        <p:spPr>
          <a:xfrm>
            <a:off x="722376" y="1696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句意为：不要为犯错误而感到内疚。每个人都会犯错。feel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guilty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sth为固定短语，意为“对做某事感到内疚”。故填guilty。</a:t>
            </a:r>
            <a:endParaRPr lang="en-US" altLang="zh-CN" sz="2200" dirty="0"/>
          </a:p>
        </p:txBody>
      </p:sp>
      <p:sp>
        <p:nvSpPr>
          <p:cNvPr id="6" name="QB_6_BD.203_1#3ce1ea3b2?vja=1&amp;pid=7f323a11e&amp;color=0,0,0&amp;vtp=1"/>
          <p:cNvSpPr/>
          <p:nvPr/>
        </p:nvSpPr>
        <p:spPr>
          <a:xfrm>
            <a:off x="722376" y="2506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applicants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faces.</a:t>
            </a:r>
            <a:endParaRPr lang="en-US" altLang="zh-CN" sz="2000" dirty="0"/>
          </a:p>
        </p:txBody>
      </p:sp>
      <p:sp>
        <p:nvSpPr>
          <p:cNvPr id="7" name="QB_6_AN.204_1#3ce1ea3b2.blank?vja=1&amp;pid=7f323a11e&amp;color=0,0,0&amp;vpa=97&amp;vtp=1"/>
          <p:cNvSpPr/>
          <p:nvPr/>
        </p:nvSpPr>
        <p:spPr>
          <a:xfrm>
            <a:off x="8264081" y="2455545"/>
            <a:ext cx="1352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disappointed</a:t>
            </a:r>
            <a:endParaRPr lang="en-US" altLang="zh-CN" sz="2000" dirty="0"/>
          </a:p>
        </p:txBody>
      </p:sp>
      <p:sp>
        <p:nvSpPr>
          <p:cNvPr id="8" name="QB_6_AS.205_1#3ce1ea3b2?vja=1&amp;pid=7f323a11e&amp;color=0,0,0&amp;vtp=1"/>
          <p:cNvSpPr/>
          <p:nvPr/>
        </p:nvSpPr>
        <p:spPr>
          <a:xfrm>
            <a:off x="722376" y="3309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句意为：脸上带着失望的表情，求职者一个接一个地离开了面试官的办公室。此处修饰名词looks，作定语，表示“失望的”，应用disappointed。故填disappointed。</a:t>
            </a:r>
            <a:endParaRPr lang="en-US" altLang="zh-CN" sz="2200" dirty="0"/>
          </a:p>
        </p:txBody>
      </p:sp>
      <p:sp>
        <p:nvSpPr>
          <p:cNvPr id="9" name="QB_6_BD.206_1#f53a1ecd2?vja=1&amp;pid=7f323a11e&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bicycle.</a:t>
            </a:r>
            <a:endParaRPr lang="en-US" altLang="zh-CN" sz="2000" dirty="0"/>
          </a:p>
        </p:txBody>
      </p:sp>
      <p:sp>
        <p:nvSpPr>
          <p:cNvPr id="10" name="QB_6_AN.207_1#f53a1ecd2.blank?vja=1&amp;pid=7f323a11e&amp;color=0,0,0&amp;vpa=98&amp;vtp=1"/>
          <p:cNvSpPr/>
          <p:nvPr/>
        </p:nvSpPr>
        <p:spPr>
          <a:xfrm>
            <a:off x="1478026" y="4078859"/>
            <a:ext cx="944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ashamed</a:t>
            </a:r>
            <a:endParaRPr lang="en-US" altLang="zh-CN" sz="2000" dirty="0"/>
          </a:p>
        </p:txBody>
      </p:sp>
      <p:sp>
        <p:nvSpPr>
          <p:cNvPr id="11" name="QB_6_AS.208_1#f53a1ecd2?vja=1&amp;pid=7f323a11e&amp;color=0,0,0&amp;vtp=1"/>
          <p:cNvSpPr/>
          <p:nvPr/>
        </p:nvSpPr>
        <p:spPr>
          <a:xfrm>
            <a:off x="722376" y="4541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句意为：我很惭愧地说，我还不知道怎么骑自行车。设空处作表语，形容人，表示“惭愧的；内疚的”。故填ashamed。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09_1#70ae818e8?vja=1&amp;pid=7f323a11e&amp;color=0,0,0&amp;vtp=1&amp;bt=1"/>
          <p:cNvSpPr/>
          <p:nvPr/>
        </p:nvSpPr>
        <p:spPr>
          <a:xfrm>
            <a:off x="722376" y="896113"/>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remarkable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capturing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endParaRPr lang="en-US" altLang="zh-CN" sz="2000" dirty="0"/>
          </a:p>
        </p:txBody>
      </p:sp>
      <p:sp>
        <p:nvSpPr>
          <p:cNvPr id="3" name="QB_6_AN.210_1#70ae818e8.blank?vja=1&amp;pid=7f323a11e&amp;color=0,0,0&amp;vpa=99&amp;vtp=1"/>
          <p:cNvSpPr/>
          <p:nvPr/>
        </p:nvSpPr>
        <p:spPr>
          <a:xfrm>
            <a:off x="4747959" y="845313"/>
            <a:ext cx="1409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photographer</a:t>
            </a:r>
            <a:endParaRPr lang="en-US" altLang="zh-CN" sz="2000" dirty="0"/>
          </a:p>
        </p:txBody>
      </p:sp>
      <p:sp>
        <p:nvSpPr>
          <p:cNvPr id="4" name="QB_6_AS.211_1#70ae818e8?vja=1&amp;pid=7f323a11e&amp;color=0,0,0&amp;vtp=1"/>
          <p:cNvSpPr/>
          <p:nvPr/>
        </p:nvSpPr>
        <p:spPr>
          <a:xfrm>
            <a:off x="722376" y="1706245"/>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句意为：他捕捉瞬间（画面）的技巧使他成为一名不同凡响的摄影师。设空处作介词as的宾语，其前有不定冠词a修饰，应用名词单数形式，此处表示“摄影师”，故填photographer。</a:t>
            </a:r>
            <a:endParaRPr lang="en-US" altLang="zh-CN" sz="2200" dirty="0"/>
          </a:p>
        </p:txBody>
      </p:sp>
      <p:sp>
        <p:nvSpPr>
          <p:cNvPr id="5" name="QB_6_BD.212_1#712c93d31?vja=1&amp;pid=7f323a11e&amp;color=0,0,0&amp;vtp=1"/>
          <p:cNvSpPr/>
          <p:nvPr/>
        </p:nvSpPr>
        <p:spPr>
          <a:xfrm>
            <a:off x="722376" y="25190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（forgive）.</a:t>
            </a:r>
            <a:endParaRPr lang="en-US" altLang="zh-CN" sz="2000" dirty="0"/>
          </a:p>
        </p:txBody>
      </p:sp>
      <p:sp>
        <p:nvSpPr>
          <p:cNvPr id="6" name="QB_6_AN.213_1#712c93d31.blank?vja=1&amp;pid=7f323a11e&amp;color=0,0,0&amp;vpa=100&amp;vtp=1"/>
          <p:cNvSpPr/>
          <p:nvPr/>
        </p:nvSpPr>
        <p:spPr>
          <a:xfrm>
            <a:off x="782701" y="2849245"/>
            <a:ext cx="122097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forgiveness</a:t>
            </a:r>
            <a:endParaRPr lang="en-US" altLang="zh-CN" sz="2000" dirty="0"/>
          </a:p>
        </p:txBody>
      </p:sp>
      <p:sp>
        <p:nvSpPr>
          <p:cNvPr id="7" name="QB_6_AS.214_1#712c93d31?vja=1&amp;pid=7f323a11e&amp;color=0,0,0&amp;vtp=1"/>
          <p:cNvSpPr/>
          <p:nvPr/>
        </p:nvSpPr>
        <p:spPr>
          <a:xfrm>
            <a:off x="722376" y="33224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句意为：通过这种经历为积极成长和宽恕留出空间是一种健康的方式。设空处与growth并列，共同作for的宾语，应用名词；forgive的名词形式为forgiveness，为不可数名词。故填forgiveness。</a:t>
            </a:r>
            <a:endParaRPr lang="en-US" altLang="zh-CN" sz="2200" dirty="0"/>
          </a:p>
        </p:txBody>
      </p:sp>
      <p:sp>
        <p:nvSpPr>
          <p:cNvPr id="8" name="QB_6_BD.215_1#167cc2183?vja=1&amp;pid=7f323a11e&amp;color=0,0,0&amp;vtp=1"/>
          <p:cNvSpPr/>
          <p:nvPr/>
        </p:nvSpPr>
        <p:spPr>
          <a:xfrm>
            <a:off x="722376" y="45129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pretending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endParaRPr lang="en-US" altLang="zh-CN" sz="2000" dirty="0"/>
          </a:p>
        </p:txBody>
      </p:sp>
      <p:sp>
        <p:nvSpPr>
          <p:cNvPr id="9" name="QB_6_AN.216_1#167cc2183.blank?vja=1&amp;pid=7f323a11e&amp;color=0,0,0&amp;vpa=101&amp;vtp=1"/>
          <p:cNvSpPr/>
          <p:nvPr/>
        </p:nvSpPr>
        <p:spPr>
          <a:xfrm>
            <a:off x="10404539" y="4474845"/>
            <a:ext cx="94615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know</a:t>
            </a:r>
            <a:endParaRPr lang="en-US" altLang="zh-CN" sz="2000" dirty="0"/>
          </a:p>
        </p:txBody>
      </p:sp>
      <p:sp>
        <p:nvSpPr>
          <p:cNvPr id="10" name="QB_6_AS.217_1#167cc2183?vja=1&amp;pid=7f323a11e&amp;color=0,0,0&amp;vtp=1"/>
          <p:cNvSpPr/>
          <p:nvPr/>
        </p:nvSpPr>
        <p:spPr>
          <a:xfrm>
            <a:off x="722376" y="53163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句意为：我们应该利用自己所学的东西进行独立思考，而不是假装（自己）什么都懂。pretend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sth为固定搭配，意为“假装做某事”，故填to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18_1#1218030cd?vja=1&amp;pid=7f323a11e&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wrapped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endParaRPr lang="en-US" altLang="zh-CN" sz="2000" dirty="0"/>
          </a:p>
        </p:txBody>
      </p:sp>
      <p:sp>
        <p:nvSpPr>
          <p:cNvPr id="3" name="QB_6_AN.219_1#1218030cd.blank?vja=1&amp;pid=7f323a11e&amp;color=0,0,0&amp;vpa=102&amp;vtp=1"/>
          <p:cNvSpPr/>
          <p:nvPr/>
        </p:nvSpPr>
        <p:spPr>
          <a:xfrm>
            <a:off x="4903851" y="858013"/>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4" name="QB_6_AS.220_1#1218030cd?vja=1&amp;pid=7f323a11e&amp;color=0,0,0&amp;vtp=1"/>
          <p:cNvSpPr/>
          <p:nvPr/>
        </p:nvSpPr>
        <p:spPr>
          <a:xfrm>
            <a:off x="722376" y="1315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句意为：他用一张纸包了一些矿物材料，以便进一步研究。wrap</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为固定搭配，意为“用</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包裹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”。故填in。</a:t>
            </a:r>
            <a:endParaRPr lang="en-US" altLang="zh-CN" sz="2200" dirty="0"/>
          </a:p>
        </p:txBody>
      </p:sp>
      <p:sp>
        <p:nvSpPr>
          <p:cNvPr id="5" name="QB_6_BD.221_1#90939a174?vja=1&amp;pid=7f323a11e&amp;color=0,0,0&amp;vtp=1"/>
          <p:cNvSpPr/>
          <p:nvPr/>
        </p:nvSpPr>
        <p:spPr>
          <a:xfrm>
            <a:off x="722376" y="21103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sale.</a:t>
            </a:r>
            <a:endParaRPr lang="en-US" altLang="zh-CN" sz="2000" dirty="0"/>
          </a:p>
        </p:txBody>
      </p:sp>
      <p:sp>
        <p:nvSpPr>
          <p:cNvPr id="6" name="QB_6_AN.222_1#90939a174.blank?vja=1&amp;pid=7f323a11e&amp;color=0,0,0&amp;vpa=103&amp;vtp=1"/>
          <p:cNvSpPr/>
          <p:nvPr/>
        </p:nvSpPr>
        <p:spPr>
          <a:xfrm>
            <a:off x="5635689" y="2072259"/>
            <a:ext cx="450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into</a:t>
            </a:r>
            <a:endParaRPr lang="en-US" altLang="zh-CN" sz="2000" dirty="0"/>
          </a:p>
        </p:txBody>
      </p:sp>
      <p:sp>
        <p:nvSpPr>
          <p:cNvPr id="7" name="QB_6_AS.223_1#90939a174?vja=1&amp;pid=7f323a11e&amp;color=0,0,0&amp;vtp=1"/>
          <p:cNvSpPr/>
          <p:nvPr/>
        </p:nvSpPr>
        <p:spPr>
          <a:xfrm>
            <a:off x="722376" y="25350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句意为：我怀疑他们是不是在欺骗人们进行廉价销售。cheat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sth为固定搭配，意为“欺骗某人做某事”。故填into。</a:t>
            </a:r>
            <a:endParaRPr lang="en-US" altLang="zh-CN" sz="2200" dirty="0"/>
          </a:p>
        </p:txBody>
      </p:sp>
      <p:sp>
        <p:nvSpPr>
          <p:cNvPr id="8" name="QB_6_BD.224_1#4534718e6?vja=1&amp;pid=7f323a11e&amp;color=0,0,0&amp;vtp=1"/>
          <p:cNvSpPr/>
          <p:nvPr/>
        </p:nvSpPr>
        <p:spPr>
          <a:xfrm>
            <a:off x="722376" y="3344545"/>
            <a:ext cx="10753344" cy="728853"/>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elderly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hometown.</a:t>
            </a:r>
            <a:endParaRPr lang="en-US" altLang="zh-CN" sz="2000" dirty="0"/>
          </a:p>
        </p:txBody>
      </p:sp>
      <p:sp>
        <p:nvSpPr>
          <p:cNvPr id="9" name="QB_6_AN.225_1#4534718e6.blank?vja=1&amp;pid=7f323a11e&amp;color=0,0,0&amp;vpa=104&amp;vtp=1"/>
          <p:cNvSpPr/>
          <p:nvPr/>
        </p:nvSpPr>
        <p:spPr>
          <a:xfrm>
            <a:off x="1074357" y="3306445"/>
            <a:ext cx="10445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Burdened</a:t>
            </a:r>
            <a:endParaRPr lang="en-US" altLang="zh-CN" sz="2000" dirty="0"/>
          </a:p>
        </p:txBody>
      </p:sp>
      <p:sp>
        <p:nvSpPr>
          <p:cNvPr id="10" name="QB_6_AS.226_1#4534718e6?vja=1&amp;pid=7f323a11e&amp;color=0,0,0&amp;vtp=1"/>
          <p:cNvSpPr/>
          <p:nvPr/>
        </p:nvSpPr>
        <p:spPr>
          <a:xfrm>
            <a:off x="722376" y="41479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句意为：背负着照顾年迈父母的责任，她不得不辞职回到自己的家乡。设空处应用非谓语形式，（be）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burdened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sth为固定搭配，意为“被某事所困扰；承受某事的负担”，此处在句中作状语，故填Burdened。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7_1#35175134f?vja=1&amp;pid=7f323a11e&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10.Johnathan,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workers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announced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endParaRPr lang="en-US" altLang="zh-CN" sz="2000" dirty="0"/>
          </a:p>
        </p:txBody>
      </p:sp>
      <p:sp>
        <p:nvSpPr>
          <p:cNvPr id="3" name="QB_6_AN.228_1#35175134f.blank?vja=1&amp;pid=7f323a11e&amp;color=0,0,0&amp;vpa=105&amp;vtp=1"/>
          <p:cNvSpPr/>
          <p:nvPr/>
        </p:nvSpPr>
        <p:spPr>
          <a:xfrm>
            <a:off x="5886831" y="845313"/>
            <a:ext cx="138112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resigned</a:t>
            </a:r>
            <a:endParaRPr lang="en-US" altLang="zh-CN" sz="2000" dirty="0"/>
          </a:p>
        </p:txBody>
      </p:sp>
      <p:sp>
        <p:nvSpPr>
          <p:cNvPr id="4" name="QB_6_AS.229_1#35175134f?vja=1&amp;pid=7f323a11e&amp;color=0,0,0&amp;vtp=1"/>
          <p:cNvSpPr/>
          <p:nvPr/>
        </p:nvSpPr>
        <p:spPr>
          <a:xfrm>
            <a:off x="722376" y="1696847"/>
            <a:ext cx="10753344" cy="1528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句意为：自从公司宣布转型计划后，乔纳森和他的同事们已经辞职了。根据时间状语从句since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announced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transformation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plan可知，主句应用现在完成时；“名词/代词+as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as+名词/代词”作主语时，谓语动词的数与前一名词或代词的数保持一致，此处助动词应用has。故填has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resigned。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a1dfb0d41?vja=1&amp;pid=ae98f3221&amp;color=0,0,0&amp;vtp=1&amp;bt=1"/>
          <p:cNvSpPr/>
          <p:nvPr/>
        </p:nvSpPr>
        <p:spPr>
          <a:xfrm>
            <a:off x="699727" y="848614"/>
            <a:ext cx="10753344" cy="347853"/>
          </a:xfrm>
          <a:prstGeom prst="rect">
            <a:avLst/>
          </a:prstGeom>
          <a:noFill/>
        </p:spPr>
        <p:txBody>
          <a:bodyPr wrap="square" lIns="0" tIns="0" rIns="0" bIns="0" rtlCol="0" anchor="t"/>
          <a:lstStyle/>
          <a:p>
            <a:pPr algn="l">
              <a:lnSpc>
                <a:spcPct val="120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dirty="0"/>
          </a:p>
        </p:txBody>
      </p:sp>
      <p:sp>
        <p:nvSpPr>
          <p:cNvPr id="3" name="QB_6_BD.230_1#0b75ce694?vja=1&amp;pid=ae98f3221&amp;color=0,0,0&amp;vtp=1"/>
          <p:cNvSpPr/>
          <p:nvPr/>
        </p:nvSpPr>
        <p:spPr>
          <a:xfrm>
            <a:off x="699727" y="1230249"/>
            <a:ext cx="10753344" cy="1490853"/>
          </a:xfrm>
          <a:prstGeom prst="rect">
            <a:avLst/>
          </a:prstGeom>
          <a:noFill/>
        </p:spPr>
        <p:txBody>
          <a:bodyPr wrap="square" lIns="0" tIns="0" rIns="0" bIns="0" rtlCol="0" anchor="t"/>
          <a:lstStyle/>
          <a:p>
            <a:pPr algn="l">
              <a:lnSpc>
                <a:spcPct val="120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1.50多年来，袁隆平致力于水稻生产研究，他的研究为世界和平和社会进步作出了贡献（devote）</a:t>
            </a:r>
            <a:endParaRPr lang="en-US" altLang="zh-CN" sz="2000" dirty="0"/>
          </a:p>
          <a:p>
            <a:pPr algn="just">
              <a:lnSpc>
                <a:spcPct val="120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Yuan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dirty="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dirty="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progress.</a:t>
            </a:r>
            <a:endParaRPr lang="en-US" altLang="zh-CN" sz="2000" dirty="0"/>
          </a:p>
        </p:txBody>
      </p:sp>
      <p:sp>
        <p:nvSpPr>
          <p:cNvPr id="4" name="QB_6_AN.231_1#0b75ce694.blank?vja=1&amp;pid=ae98f3221&amp;color=0,0,0&amp;vpa=106&amp;vtp=1"/>
          <p:cNvSpPr/>
          <p:nvPr/>
        </p:nvSpPr>
        <p:spPr>
          <a:xfrm>
            <a:off x="5477785" y="1576256"/>
            <a:ext cx="860425" cy="35115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devoted</a:t>
            </a:r>
            <a:endParaRPr lang="en-US" altLang="zh-CN" sz="2000" dirty="0"/>
          </a:p>
        </p:txBody>
      </p:sp>
      <p:sp>
        <p:nvSpPr>
          <p:cNvPr id="5" name="QB_6_AN.232_1#0b75ce694.blank?vja=1&amp;pid=ae98f3221&amp;color=0,0,0&amp;vpa=107&amp;vtp=1"/>
          <p:cNvSpPr/>
          <p:nvPr/>
        </p:nvSpPr>
        <p:spPr>
          <a:xfrm>
            <a:off x="6655773" y="1576256"/>
            <a:ext cx="815975" cy="35115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himself</a:t>
            </a:r>
            <a:endParaRPr lang="en-US" altLang="zh-CN" sz="2000" dirty="0"/>
          </a:p>
        </p:txBody>
      </p:sp>
      <p:sp>
        <p:nvSpPr>
          <p:cNvPr id="6" name="QB_6_AN.233_1#0b75ce694.blank?vja=1&amp;pid=ae98f3221&amp;color=0,0,0&amp;vpa=108&amp;vtp=1"/>
          <p:cNvSpPr/>
          <p:nvPr/>
        </p:nvSpPr>
        <p:spPr>
          <a:xfrm>
            <a:off x="7795662" y="1576256"/>
            <a:ext cx="254000" cy="35115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7" name="QB_6_AN.234_1#0b75ce694.blank?vja=1&amp;pid=ae98f3221&amp;color=0,0,0&amp;vpa=109&amp;vtp=1"/>
          <p:cNvSpPr/>
          <p:nvPr/>
        </p:nvSpPr>
        <p:spPr>
          <a:xfrm>
            <a:off x="8338650" y="1563556"/>
            <a:ext cx="1225550" cy="35115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researching</a:t>
            </a:r>
            <a:endParaRPr lang="en-US" altLang="zh-CN" sz="2000" dirty="0"/>
          </a:p>
        </p:txBody>
      </p:sp>
      <p:sp>
        <p:nvSpPr>
          <p:cNvPr id="8" name="QB_6_AN.235_1#0b75ce694.blank?vja=1&amp;pid=ae98f3221&amp;color=0,0,0&amp;vpa=110&amp;vtp=1"/>
          <p:cNvSpPr/>
          <p:nvPr/>
        </p:nvSpPr>
        <p:spPr>
          <a:xfrm>
            <a:off x="2352315" y="1957256"/>
            <a:ext cx="606425" cy="35115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made</a:t>
            </a:r>
            <a:endParaRPr lang="en-US" altLang="zh-CN" sz="2000" dirty="0"/>
          </a:p>
        </p:txBody>
      </p:sp>
      <p:sp>
        <p:nvSpPr>
          <p:cNvPr id="9" name="QB_6_AN.236_1#0b75ce694.blank?vja=1&amp;pid=ae98f3221&amp;color=0,0,0&amp;vpa=111&amp;vtp=1"/>
          <p:cNvSpPr/>
          <p:nvPr/>
        </p:nvSpPr>
        <p:spPr>
          <a:xfrm>
            <a:off x="3228615" y="1957256"/>
            <a:ext cx="1393825" cy="35115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contributions</a:t>
            </a:r>
            <a:endParaRPr lang="en-US" altLang="zh-CN" sz="2000" dirty="0"/>
          </a:p>
        </p:txBody>
      </p:sp>
      <p:sp>
        <p:nvSpPr>
          <p:cNvPr id="10" name="QB_6_AN.237_1#0b75ce694.blank?vja=1&amp;pid=ae98f3221&amp;color=0,0,0&amp;vpa=112&amp;vtp=1"/>
          <p:cNvSpPr/>
          <p:nvPr/>
        </p:nvSpPr>
        <p:spPr>
          <a:xfrm>
            <a:off x="4879615" y="1957256"/>
            <a:ext cx="254000" cy="35115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1" name="QB_6_BD.238_1#744c5f06f?vja=1&amp;pid=ae98f3221&amp;color=0,0,0&amp;vtp=1"/>
          <p:cNvSpPr/>
          <p:nvPr/>
        </p:nvSpPr>
        <p:spPr>
          <a:xfrm>
            <a:off x="677078" y="2368296"/>
            <a:ext cx="10753344" cy="728853"/>
          </a:xfrm>
          <a:prstGeom prst="rect">
            <a:avLst/>
          </a:prstGeom>
          <a:noFill/>
        </p:spPr>
        <p:txBody>
          <a:bodyPr wrap="square" lIns="0" tIns="0" rIns="0" bIns="0" rtlCol="0" anchor="t"/>
          <a:lstStyle/>
          <a:p>
            <a:pPr algn="l">
              <a:lnSpc>
                <a:spcPct val="120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2.他说起话来就好像他已经知道了事实。</a:t>
            </a:r>
            <a:endParaRPr lang="en-US" altLang="zh-CN" sz="2000" dirty="0"/>
          </a:p>
          <a:p>
            <a:pPr algn="l">
              <a:lnSpc>
                <a:spcPct val="120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endParaRPr lang="en-US" altLang="zh-CN" sz="2000" dirty="0"/>
          </a:p>
        </p:txBody>
      </p:sp>
      <p:sp>
        <p:nvSpPr>
          <p:cNvPr id="12" name="QB_6_AN.239_1#744c5f06f.blank?vja=1&amp;pid=ae98f3221&amp;color=0,0,0&amp;vpa=113&amp;vtp=1"/>
          <p:cNvSpPr/>
          <p:nvPr/>
        </p:nvSpPr>
        <p:spPr>
          <a:xfrm>
            <a:off x="1881991" y="2711196"/>
            <a:ext cx="268288" cy="35115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13" name="QB_6_AN.240_1#744c5f06f.blank?vja=1&amp;pid=ae98f3221&amp;color=0,0,0&amp;vpa=114&amp;vtp=1"/>
          <p:cNvSpPr/>
          <p:nvPr/>
        </p:nvSpPr>
        <p:spPr>
          <a:xfrm>
            <a:off x="2415391" y="2698496"/>
            <a:ext cx="985838" cy="35115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if/though</a:t>
            </a:r>
            <a:endParaRPr lang="en-US" altLang="zh-CN" sz="2000" dirty="0"/>
          </a:p>
        </p:txBody>
      </p:sp>
      <p:sp>
        <p:nvSpPr>
          <p:cNvPr id="14" name="QB_6_AN.241_1#744c5f06f.blank?vja=1&amp;pid=ae98f3221&amp;color=0,0,0&amp;vpa=115&amp;vtp=1"/>
          <p:cNvSpPr/>
          <p:nvPr/>
        </p:nvSpPr>
        <p:spPr>
          <a:xfrm>
            <a:off x="3710791" y="2711196"/>
            <a:ext cx="296863" cy="35115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endParaRPr lang="en-US" altLang="zh-CN" sz="2000" dirty="0"/>
          </a:p>
        </p:txBody>
      </p:sp>
      <p:sp>
        <p:nvSpPr>
          <p:cNvPr id="15" name="QB_6_AN.242_1#744c5f06f.blank?vja=1&amp;pid=ae98f3221&amp;color=0,0,0&amp;vpa=116&amp;vtp=1"/>
          <p:cNvSpPr/>
          <p:nvPr/>
        </p:nvSpPr>
        <p:spPr>
          <a:xfrm>
            <a:off x="4345791" y="2711196"/>
            <a:ext cx="423863" cy="35115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had</a:t>
            </a:r>
            <a:endParaRPr lang="en-US" altLang="zh-CN" sz="2000" dirty="0"/>
          </a:p>
        </p:txBody>
      </p:sp>
      <p:sp>
        <p:nvSpPr>
          <p:cNvPr id="16" name="QB_6_AN.243_1#744c5f06f.blank?vja=1&amp;pid=ae98f3221&amp;color=0,0,0&amp;vpa=117&amp;vtp=1"/>
          <p:cNvSpPr/>
          <p:nvPr/>
        </p:nvSpPr>
        <p:spPr>
          <a:xfrm>
            <a:off x="5069691" y="2711196"/>
            <a:ext cx="749300" cy="35115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known</a:t>
            </a:r>
            <a:endParaRPr lang="en-US" altLang="zh-CN" sz="2000" dirty="0"/>
          </a:p>
        </p:txBody>
      </p:sp>
      <p:sp>
        <p:nvSpPr>
          <p:cNvPr id="17" name="QB_6_BD.244_1#81ef0ee87?vja=1&amp;pid=ae98f3221&amp;color=0,0,0&amp;vtp=1"/>
          <p:cNvSpPr/>
          <p:nvPr/>
        </p:nvSpPr>
        <p:spPr>
          <a:xfrm>
            <a:off x="677078" y="3130296"/>
            <a:ext cx="10753344" cy="1109853"/>
          </a:xfrm>
          <a:prstGeom prst="rect">
            <a:avLst/>
          </a:prstGeom>
          <a:noFill/>
        </p:spPr>
        <p:txBody>
          <a:bodyPr wrap="square" lIns="0" tIns="0" rIns="0" bIns="0" rtlCol="0" anchor="t"/>
          <a:lstStyle/>
          <a:p>
            <a:pPr algn="l">
              <a:lnSpc>
                <a:spcPct val="120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3.是文化而不是语言使他难以适应国外的新环境。（强调句式）</a:t>
            </a:r>
            <a:endParaRPr lang="en-US" altLang="zh-CN" sz="2000" dirty="0"/>
          </a:p>
          <a:p>
            <a:pPr algn="just">
              <a:lnSpc>
                <a:spcPct val="120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abroad.</a:t>
            </a:r>
            <a:endParaRPr lang="en-US" altLang="zh-CN" sz="2000" dirty="0"/>
          </a:p>
        </p:txBody>
      </p:sp>
      <p:sp>
        <p:nvSpPr>
          <p:cNvPr id="18" name="QB_6_AN.245_1#81ef0ee87.blank?vja=1&amp;pid=ae98f3221&amp;color=0,0,0&amp;vpa=118&amp;vtp=1"/>
          <p:cNvSpPr/>
          <p:nvPr/>
        </p:nvSpPr>
        <p:spPr>
          <a:xfrm>
            <a:off x="737403" y="3473196"/>
            <a:ext cx="211138" cy="35115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19" name="QB_6_AN.246_1#81ef0ee87.blank?vja=1&amp;pid=ae98f3221&amp;color=0,0,0&amp;vpa=119&amp;vtp=1"/>
          <p:cNvSpPr/>
          <p:nvPr/>
        </p:nvSpPr>
        <p:spPr>
          <a:xfrm>
            <a:off x="1267946" y="3473196"/>
            <a:ext cx="452438" cy="35115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endParaRPr lang="en-US" altLang="zh-CN" sz="2000" dirty="0"/>
          </a:p>
        </p:txBody>
      </p:sp>
      <p:sp>
        <p:nvSpPr>
          <p:cNvPr id="20" name="QB_6_AN.247_1#81ef0ee87.blank?vja=1&amp;pid=ae98f3221&amp;color=0,0,0&amp;vpa=120&amp;vtp=1"/>
          <p:cNvSpPr/>
          <p:nvPr/>
        </p:nvSpPr>
        <p:spPr>
          <a:xfrm>
            <a:off x="2014388" y="3473196"/>
            <a:ext cx="381000" cy="35115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not</a:t>
            </a:r>
            <a:endParaRPr lang="en-US" altLang="zh-CN" sz="2000" dirty="0"/>
          </a:p>
        </p:txBody>
      </p:sp>
      <p:sp>
        <p:nvSpPr>
          <p:cNvPr id="21" name="QB_6_AN.248_1#81ef0ee87.blank?vja=1&amp;pid=ae98f3221&amp;color=0,0,0&amp;vpa=121&amp;vtp=1"/>
          <p:cNvSpPr/>
          <p:nvPr/>
        </p:nvSpPr>
        <p:spPr>
          <a:xfrm>
            <a:off x="2671931" y="3460496"/>
            <a:ext cx="973138" cy="35115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language</a:t>
            </a:r>
            <a:endParaRPr lang="en-US" altLang="zh-CN" sz="2000" dirty="0"/>
          </a:p>
        </p:txBody>
      </p:sp>
      <p:sp>
        <p:nvSpPr>
          <p:cNvPr id="22" name="QB_6_AN.249_1#81ef0ee87.blank?vja=1&amp;pid=ae98f3221&amp;color=0,0,0&amp;vpa=122&amp;vtp=1"/>
          <p:cNvSpPr/>
          <p:nvPr/>
        </p:nvSpPr>
        <p:spPr>
          <a:xfrm>
            <a:off x="3939073" y="3473196"/>
            <a:ext cx="381000" cy="35115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endParaRPr lang="en-US" altLang="zh-CN" sz="2000" dirty="0"/>
          </a:p>
        </p:txBody>
      </p:sp>
      <p:sp>
        <p:nvSpPr>
          <p:cNvPr id="23" name="QB_6_AN.250_1#81ef0ee87.blank?vja=1&amp;pid=ae98f3221&amp;color=0,0,0&amp;vpa=123&amp;vtp=1"/>
          <p:cNvSpPr/>
          <p:nvPr/>
        </p:nvSpPr>
        <p:spPr>
          <a:xfrm>
            <a:off x="4583916" y="3473196"/>
            <a:ext cx="760413" cy="35115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culture</a:t>
            </a:r>
            <a:endParaRPr lang="en-US" altLang="zh-CN" sz="2000" dirty="0"/>
          </a:p>
        </p:txBody>
      </p:sp>
      <p:sp>
        <p:nvSpPr>
          <p:cNvPr id="24" name="QB_6_AN.251_1#81ef0ee87.blank?vja=1&amp;pid=ae98f3221&amp;color=0,0,0&amp;vpa=124&amp;vtp=1"/>
          <p:cNvSpPr/>
          <p:nvPr/>
        </p:nvSpPr>
        <p:spPr>
          <a:xfrm>
            <a:off x="5635158" y="3473196"/>
            <a:ext cx="436563" cy="35115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25" name="QB_6_BD.252_1#dead84a1c?vja=1&amp;pid=ae98f3221&amp;color=0,0,0&amp;vtp=1"/>
          <p:cNvSpPr/>
          <p:nvPr/>
        </p:nvSpPr>
        <p:spPr>
          <a:xfrm>
            <a:off x="677078" y="4273296"/>
            <a:ext cx="10753344" cy="1113155"/>
          </a:xfrm>
          <a:prstGeom prst="rect">
            <a:avLst/>
          </a:prstGeom>
          <a:noFill/>
        </p:spPr>
        <p:txBody>
          <a:bodyPr wrap="square" lIns="0" tIns="0" rIns="0" bIns="0" rtlCol="0" anchor="t"/>
          <a:lstStyle/>
          <a:p>
            <a:pPr algn="l">
              <a:lnSpc>
                <a:spcPct val="120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4.杰克正在实验室和同学们一起工作，这时停电了。</a:t>
            </a:r>
            <a:endParaRPr lang="en-US" altLang="zh-CN" sz="2000" dirty="0"/>
          </a:p>
          <a:p>
            <a:pPr algn="just">
              <a:lnSpc>
                <a:spcPct val="120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Jack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classmates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occurred.</a:t>
            </a:r>
            <a:endParaRPr lang="en-US" altLang="zh-CN" sz="2000" dirty="0"/>
          </a:p>
        </p:txBody>
      </p:sp>
      <p:sp>
        <p:nvSpPr>
          <p:cNvPr id="26" name="QB_6_AN.253_1#dead84a1c.blank?vja=1&amp;pid=ae98f3221&amp;color=0,0,0&amp;vpa=125&amp;vtp=1"/>
          <p:cNvSpPr/>
          <p:nvPr/>
        </p:nvSpPr>
        <p:spPr>
          <a:xfrm>
            <a:off x="1389739" y="4616196"/>
            <a:ext cx="452438" cy="35115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endParaRPr lang="en-US" altLang="zh-CN" sz="2000" dirty="0"/>
          </a:p>
        </p:txBody>
      </p:sp>
      <p:sp>
        <p:nvSpPr>
          <p:cNvPr id="27" name="QB_6_AN.254_1#dead84a1c.blank?vja=1&amp;pid=ae98f3221&amp;color=0,0,0&amp;vpa=126&amp;vtp=1"/>
          <p:cNvSpPr/>
          <p:nvPr/>
        </p:nvSpPr>
        <p:spPr>
          <a:xfrm>
            <a:off x="2175424" y="4603496"/>
            <a:ext cx="903288" cy="35115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working</a:t>
            </a:r>
            <a:endParaRPr lang="en-US" altLang="zh-CN" sz="2000" dirty="0"/>
          </a:p>
        </p:txBody>
      </p:sp>
      <p:sp>
        <p:nvSpPr>
          <p:cNvPr id="28" name="QB_6_AN.255_1#dead84a1c.blank?vja=1&amp;pid=ae98f3221&amp;color=0,0,0&amp;vpa=127&amp;vtp=1"/>
          <p:cNvSpPr/>
          <p:nvPr/>
        </p:nvSpPr>
        <p:spPr>
          <a:xfrm>
            <a:off x="3392910" y="4616196"/>
            <a:ext cx="254000" cy="35115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29" name="QB_6_AN.256_1#dead84a1c.blank?vja=1&amp;pid=ae98f3221&amp;color=0,0,0&amp;vpa=128&amp;vtp=1"/>
          <p:cNvSpPr/>
          <p:nvPr/>
        </p:nvSpPr>
        <p:spPr>
          <a:xfrm>
            <a:off x="3962695" y="4616196"/>
            <a:ext cx="366713" cy="35115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30" name="QB_6_AN.257_1#dead84a1c.blank?vja=1&amp;pid=ae98f3221&amp;color=0,0,0&amp;vpa=129&amp;vtp=1"/>
          <p:cNvSpPr/>
          <p:nvPr/>
        </p:nvSpPr>
        <p:spPr>
          <a:xfrm>
            <a:off x="4672181" y="4603496"/>
            <a:ext cx="1477963" cy="35115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lab/laboratory</a:t>
            </a:r>
            <a:endParaRPr lang="en-US" altLang="zh-CN" sz="2000" dirty="0"/>
          </a:p>
        </p:txBody>
      </p:sp>
      <p:sp>
        <p:nvSpPr>
          <p:cNvPr id="31" name="QB_6_AN.258_1#dead84a1c.blank?vja=1&amp;pid=ae98f3221&amp;color=0,0,0&amp;vpa=130&amp;vtp=1"/>
          <p:cNvSpPr/>
          <p:nvPr/>
        </p:nvSpPr>
        <p:spPr>
          <a:xfrm>
            <a:off x="8907123" y="4616196"/>
            <a:ext cx="608013" cy="35115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endParaRPr lang="en-US" altLang="zh-CN" sz="2000" dirty="0"/>
          </a:p>
        </p:txBody>
      </p:sp>
      <p:sp>
        <p:nvSpPr>
          <p:cNvPr id="32" name="QB_6_BD.259_1#85caf1968?vja=1&amp;pid=ae98f3221&amp;color=0,0,0&amp;vtp=1&amp;bt=1"/>
          <p:cNvSpPr/>
          <p:nvPr/>
        </p:nvSpPr>
        <p:spPr>
          <a:xfrm>
            <a:off x="654429" y="5386451"/>
            <a:ext cx="10753344" cy="728853"/>
          </a:xfrm>
          <a:prstGeom prst="rect">
            <a:avLst/>
          </a:prstGeom>
          <a:noFill/>
        </p:spPr>
        <p:txBody>
          <a:bodyPr wrap="square" lIns="0" tIns="0" rIns="0" bIns="0" rtlCol="0" anchor="t"/>
          <a:lstStyle/>
          <a:p>
            <a:pPr algn="l">
              <a:lnSpc>
                <a:spcPct val="120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5.正如电影中所展示的，你无论如何都不应该失去信心和希望。（部分倒装）</a:t>
            </a:r>
            <a:endParaRPr lang="en-US" altLang="zh-CN" sz="2000" dirty="0"/>
          </a:p>
          <a:p>
            <a:pPr algn="l">
              <a:lnSpc>
                <a:spcPct val="120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circumstances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3" name="QB_6_AN.260_1#85caf1968.blank?vja=1&amp;pid=ae98f3221&amp;color=0,0,0&amp;vpa=131&amp;vtp=1"/>
          <p:cNvSpPr/>
          <p:nvPr/>
        </p:nvSpPr>
        <p:spPr>
          <a:xfrm>
            <a:off x="6442454" y="5729351"/>
            <a:ext cx="733425" cy="35115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should</a:t>
            </a:r>
            <a:endParaRPr lang="en-US" altLang="zh-CN" sz="2000" dirty="0"/>
          </a:p>
        </p:txBody>
      </p:sp>
      <p:sp>
        <p:nvSpPr>
          <p:cNvPr id="34" name="QB_6_AN.261_1#85caf1968.blank?vja=1&amp;pid=ae98f3221&amp;color=0,0,0&amp;vpa=132&amp;vtp=1"/>
          <p:cNvSpPr/>
          <p:nvPr/>
        </p:nvSpPr>
        <p:spPr>
          <a:xfrm>
            <a:off x="7471154" y="5716651"/>
            <a:ext cx="438150" cy="35115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2000" dirty="0"/>
          </a:p>
        </p:txBody>
      </p:sp>
      <p:sp>
        <p:nvSpPr>
          <p:cNvPr id="35" name="QB_6_AN.262_1#85caf1968.blank?vja=1&amp;pid=ae98f3221&amp;color=0,0,0&amp;vpa=133&amp;vtp=1"/>
          <p:cNvSpPr/>
          <p:nvPr/>
        </p:nvSpPr>
        <p:spPr>
          <a:xfrm>
            <a:off x="8220454" y="5729351"/>
            <a:ext cx="465138" cy="35115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lose</a:t>
            </a:r>
            <a:endParaRPr lang="en-US" altLang="zh-CN" sz="2000" dirty="0"/>
          </a:p>
        </p:txBody>
      </p:sp>
      <p:sp>
        <p:nvSpPr>
          <p:cNvPr id="36" name="QB_6_AN.263_1#85caf1968.blank?vja=1&amp;pid=ae98f3221&amp;color=0,0,0&amp;vpa=134&amp;vtp=1"/>
          <p:cNvSpPr/>
          <p:nvPr/>
        </p:nvSpPr>
        <p:spPr>
          <a:xfrm>
            <a:off x="8957054" y="5729351"/>
            <a:ext cx="520700" cy="35115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faith</a:t>
            </a:r>
            <a:endParaRPr lang="en-US" altLang="zh-CN" sz="2000" dirty="0"/>
          </a:p>
        </p:txBody>
      </p:sp>
      <p:sp>
        <p:nvSpPr>
          <p:cNvPr id="37" name="QB_6_AN.264_1#85caf1968.blank?vja=1&amp;pid=ae98f3221&amp;color=0,0,0&amp;vpa=135&amp;vtp=1"/>
          <p:cNvSpPr/>
          <p:nvPr/>
        </p:nvSpPr>
        <p:spPr>
          <a:xfrm>
            <a:off x="9769854" y="5729351"/>
            <a:ext cx="423863" cy="35115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38" name="QB_6_AN.265_1#85caf1968.blank?vja=1&amp;pid=ae98f3221&amp;color=0,0,0&amp;vpa=136&amp;vtp=1"/>
          <p:cNvSpPr/>
          <p:nvPr/>
        </p:nvSpPr>
        <p:spPr>
          <a:xfrm>
            <a:off x="10531854" y="5716651"/>
            <a:ext cx="550863" cy="35115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hope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6">
                                            <p:bg/>
                                          </p:spTgt>
                                        </p:tgtEl>
                                        <p:attrNameLst>
                                          <p:attrName>style.visibility</p:attrName>
                                        </p:attrNameLst>
                                      </p:cBhvr>
                                      <p:to>
                                        <p:strVal val="visible"/>
                                      </p:to>
                                    </p:set>
                                    <p:animEffect transition="in" filter="fade">
                                      <p:cBhvr>
                                        <p:cTn id="95" dur="500"/>
                                        <p:tgtEl>
                                          <p:spTgt spid="16">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6">
                                            <p:txEl>
                                              <p:pRg st="0" end="0"/>
                                            </p:txEl>
                                          </p:spTgt>
                                        </p:tgtEl>
                                        <p:attrNameLst>
                                          <p:attrName>style.visibility</p:attrName>
                                        </p:attrNameLst>
                                      </p:cBhvr>
                                      <p:to>
                                        <p:strVal val="visible"/>
                                      </p:to>
                                    </p:set>
                                    <p:animEffect transition="in" filter="fade">
                                      <p:cBhvr>
                                        <p:cTn id="98" dur="500"/>
                                        <p:tgtEl>
                                          <p:spTgt spid="16">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1">
                                            <p:bg/>
                                          </p:spTgt>
                                        </p:tgtEl>
                                        <p:attrNameLst>
                                          <p:attrName>style.visibility</p:attrName>
                                        </p:attrNameLst>
                                      </p:cBhvr>
                                      <p:to>
                                        <p:strVal val="visible"/>
                                      </p:to>
                                    </p:set>
                                    <p:animEffect transition="in" filter="fade">
                                      <p:cBhvr>
                                        <p:cTn id="127" dur="500"/>
                                        <p:tgtEl>
                                          <p:spTgt spid="21">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1">
                                            <p:txEl>
                                              <p:pRg st="0" end="0"/>
                                            </p:txEl>
                                          </p:spTgt>
                                        </p:tgtEl>
                                        <p:attrNameLst>
                                          <p:attrName>style.visibility</p:attrName>
                                        </p:attrNameLst>
                                      </p:cBhvr>
                                      <p:to>
                                        <p:strVal val="visible"/>
                                      </p:to>
                                    </p:set>
                                    <p:animEffect transition="in" filter="fade">
                                      <p:cBhvr>
                                        <p:cTn id="130" dur="500"/>
                                        <p:tgtEl>
                                          <p:spTgt spid="21">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2">
                                            <p:bg/>
                                          </p:spTgt>
                                        </p:tgtEl>
                                        <p:attrNameLst>
                                          <p:attrName>style.visibility</p:attrName>
                                        </p:attrNameLst>
                                      </p:cBhvr>
                                      <p:to>
                                        <p:strVal val="visible"/>
                                      </p:to>
                                    </p:set>
                                    <p:animEffect transition="in" filter="fade">
                                      <p:cBhvr>
                                        <p:cTn id="135" dur="500"/>
                                        <p:tgtEl>
                                          <p:spTgt spid="22">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2">
                                            <p:txEl>
                                              <p:pRg st="0" end="0"/>
                                            </p:txEl>
                                          </p:spTgt>
                                        </p:tgtEl>
                                        <p:attrNameLst>
                                          <p:attrName>style.visibility</p:attrName>
                                        </p:attrNameLst>
                                      </p:cBhvr>
                                      <p:to>
                                        <p:strVal val="visible"/>
                                      </p:to>
                                    </p:set>
                                    <p:animEffect transition="in" filter="fade">
                                      <p:cBhvr>
                                        <p:cTn id="138" dur="500"/>
                                        <p:tgtEl>
                                          <p:spTgt spid="22">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3">
                                            <p:bg/>
                                          </p:spTgt>
                                        </p:tgtEl>
                                        <p:attrNameLst>
                                          <p:attrName>style.visibility</p:attrName>
                                        </p:attrNameLst>
                                      </p:cBhvr>
                                      <p:to>
                                        <p:strVal val="visible"/>
                                      </p:to>
                                    </p:set>
                                    <p:animEffect transition="in" filter="fade">
                                      <p:cBhvr>
                                        <p:cTn id="143" dur="500"/>
                                        <p:tgtEl>
                                          <p:spTgt spid="23">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3">
                                            <p:txEl>
                                              <p:pRg st="0" end="0"/>
                                            </p:txEl>
                                          </p:spTgt>
                                        </p:tgtEl>
                                        <p:attrNameLst>
                                          <p:attrName>style.visibility</p:attrName>
                                        </p:attrNameLst>
                                      </p:cBhvr>
                                      <p:to>
                                        <p:strVal val="visible"/>
                                      </p:to>
                                    </p:set>
                                    <p:animEffect transition="in" filter="fade">
                                      <p:cBhvr>
                                        <p:cTn id="146" dur="500"/>
                                        <p:tgtEl>
                                          <p:spTgt spid="23">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4">
                                            <p:bg/>
                                          </p:spTgt>
                                        </p:tgtEl>
                                        <p:attrNameLst>
                                          <p:attrName>style.visibility</p:attrName>
                                        </p:attrNameLst>
                                      </p:cBhvr>
                                      <p:to>
                                        <p:strVal val="visible"/>
                                      </p:to>
                                    </p:set>
                                    <p:animEffect transition="in" filter="fade">
                                      <p:cBhvr>
                                        <p:cTn id="151" dur="500"/>
                                        <p:tgtEl>
                                          <p:spTgt spid="24">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4">
                                            <p:txEl>
                                              <p:pRg st="0" end="0"/>
                                            </p:txEl>
                                          </p:spTgt>
                                        </p:tgtEl>
                                        <p:attrNameLst>
                                          <p:attrName>style.visibility</p:attrName>
                                        </p:attrNameLst>
                                      </p:cBhvr>
                                      <p:to>
                                        <p:strVal val="visible"/>
                                      </p:to>
                                    </p:set>
                                    <p:animEffect transition="in" filter="fade">
                                      <p:cBhvr>
                                        <p:cTn id="154" dur="500"/>
                                        <p:tgtEl>
                                          <p:spTgt spid="24">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6">
                                            <p:bg/>
                                          </p:spTgt>
                                        </p:tgtEl>
                                        <p:attrNameLst>
                                          <p:attrName>style.visibility</p:attrName>
                                        </p:attrNameLst>
                                      </p:cBhvr>
                                      <p:to>
                                        <p:strVal val="visible"/>
                                      </p:to>
                                    </p:set>
                                    <p:animEffect transition="in" filter="fade">
                                      <p:cBhvr>
                                        <p:cTn id="159" dur="500"/>
                                        <p:tgtEl>
                                          <p:spTgt spid="26">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6">
                                            <p:txEl>
                                              <p:pRg st="0" end="0"/>
                                            </p:txEl>
                                          </p:spTgt>
                                        </p:tgtEl>
                                        <p:attrNameLst>
                                          <p:attrName>style.visibility</p:attrName>
                                        </p:attrNameLst>
                                      </p:cBhvr>
                                      <p:to>
                                        <p:strVal val="visible"/>
                                      </p:to>
                                    </p:set>
                                    <p:animEffect transition="in" filter="fade">
                                      <p:cBhvr>
                                        <p:cTn id="162" dur="500"/>
                                        <p:tgtEl>
                                          <p:spTgt spid="26">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7">
                                            <p:bg/>
                                          </p:spTgt>
                                        </p:tgtEl>
                                        <p:attrNameLst>
                                          <p:attrName>style.visibility</p:attrName>
                                        </p:attrNameLst>
                                      </p:cBhvr>
                                      <p:to>
                                        <p:strVal val="visible"/>
                                      </p:to>
                                    </p:set>
                                    <p:animEffect transition="in" filter="fade">
                                      <p:cBhvr>
                                        <p:cTn id="167" dur="500"/>
                                        <p:tgtEl>
                                          <p:spTgt spid="27">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7">
                                            <p:txEl>
                                              <p:pRg st="0" end="0"/>
                                            </p:txEl>
                                          </p:spTgt>
                                        </p:tgtEl>
                                        <p:attrNameLst>
                                          <p:attrName>style.visibility</p:attrName>
                                        </p:attrNameLst>
                                      </p:cBhvr>
                                      <p:to>
                                        <p:strVal val="visible"/>
                                      </p:to>
                                    </p:set>
                                    <p:animEffect transition="in" filter="fade">
                                      <p:cBhvr>
                                        <p:cTn id="170" dur="500"/>
                                        <p:tgtEl>
                                          <p:spTgt spid="27">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8">
                                            <p:bg/>
                                          </p:spTgt>
                                        </p:tgtEl>
                                        <p:attrNameLst>
                                          <p:attrName>style.visibility</p:attrName>
                                        </p:attrNameLst>
                                      </p:cBhvr>
                                      <p:to>
                                        <p:strVal val="visible"/>
                                      </p:to>
                                    </p:set>
                                    <p:animEffect transition="in" filter="fade">
                                      <p:cBhvr>
                                        <p:cTn id="175" dur="500"/>
                                        <p:tgtEl>
                                          <p:spTgt spid="28">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8">
                                            <p:txEl>
                                              <p:pRg st="0" end="0"/>
                                            </p:txEl>
                                          </p:spTgt>
                                        </p:tgtEl>
                                        <p:attrNameLst>
                                          <p:attrName>style.visibility</p:attrName>
                                        </p:attrNameLst>
                                      </p:cBhvr>
                                      <p:to>
                                        <p:strVal val="visible"/>
                                      </p:to>
                                    </p:set>
                                    <p:animEffect transition="in" filter="fade">
                                      <p:cBhvr>
                                        <p:cTn id="178" dur="500"/>
                                        <p:tgtEl>
                                          <p:spTgt spid="28">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29">
                                            <p:bg/>
                                          </p:spTgt>
                                        </p:tgtEl>
                                        <p:attrNameLst>
                                          <p:attrName>style.visibility</p:attrName>
                                        </p:attrNameLst>
                                      </p:cBhvr>
                                      <p:to>
                                        <p:strVal val="visible"/>
                                      </p:to>
                                    </p:set>
                                    <p:animEffect transition="in" filter="fade">
                                      <p:cBhvr>
                                        <p:cTn id="183" dur="500"/>
                                        <p:tgtEl>
                                          <p:spTgt spid="29">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29">
                                            <p:txEl>
                                              <p:pRg st="0" end="0"/>
                                            </p:txEl>
                                          </p:spTgt>
                                        </p:tgtEl>
                                        <p:attrNameLst>
                                          <p:attrName>style.visibility</p:attrName>
                                        </p:attrNameLst>
                                      </p:cBhvr>
                                      <p:to>
                                        <p:strVal val="visible"/>
                                      </p:to>
                                    </p:set>
                                    <p:animEffect transition="in" filter="fade">
                                      <p:cBhvr>
                                        <p:cTn id="186" dur="500"/>
                                        <p:tgtEl>
                                          <p:spTgt spid="29">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0">
                                            <p:bg/>
                                          </p:spTgt>
                                        </p:tgtEl>
                                        <p:attrNameLst>
                                          <p:attrName>style.visibility</p:attrName>
                                        </p:attrNameLst>
                                      </p:cBhvr>
                                      <p:to>
                                        <p:strVal val="visible"/>
                                      </p:to>
                                    </p:set>
                                    <p:animEffect transition="in" filter="fade">
                                      <p:cBhvr>
                                        <p:cTn id="191" dur="500"/>
                                        <p:tgtEl>
                                          <p:spTgt spid="30">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0">
                                            <p:txEl>
                                              <p:pRg st="0" end="0"/>
                                            </p:txEl>
                                          </p:spTgt>
                                        </p:tgtEl>
                                        <p:attrNameLst>
                                          <p:attrName>style.visibility</p:attrName>
                                        </p:attrNameLst>
                                      </p:cBhvr>
                                      <p:to>
                                        <p:strVal val="visible"/>
                                      </p:to>
                                    </p:set>
                                    <p:animEffect transition="in" filter="fade">
                                      <p:cBhvr>
                                        <p:cTn id="194" dur="500"/>
                                        <p:tgtEl>
                                          <p:spTgt spid="30">
                                            <p:txEl>
                                              <p:pRg st="0" end="0"/>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31">
                                            <p:bg/>
                                          </p:spTgt>
                                        </p:tgtEl>
                                        <p:attrNameLst>
                                          <p:attrName>style.visibility</p:attrName>
                                        </p:attrNameLst>
                                      </p:cBhvr>
                                      <p:to>
                                        <p:strVal val="visible"/>
                                      </p:to>
                                    </p:set>
                                    <p:animEffect transition="in" filter="fade">
                                      <p:cBhvr>
                                        <p:cTn id="199" dur="500"/>
                                        <p:tgtEl>
                                          <p:spTgt spid="31">
                                            <p:bg/>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31">
                                            <p:txEl>
                                              <p:pRg st="0" end="0"/>
                                            </p:txEl>
                                          </p:spTgt>
                                        </p:tgtEl>
                                        <p:attrNameLst>
                                          <p:attrName>style.visibility</p:attrName>
                                        </p:attrNameLst>
                                      </p:cBhvr>
                                      <p:to>
                                        <p:strVal val="visible"/>
                                      </p:to>
                                    </p:set>
                                    <p:animEffect transition="in" filter="fade">
                                      <p:cBhvr>
                                        <p:cTn id="202" dur="500"/>
                                        <p:tgtEl>
                                          <p:spTgt spid="31">
                                            <p:txEl>
                                              <p:pRg st="0" end="0"/>
                                            </p:txEl>
                                          </p:spTgt>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grpId="0" nodeType="clickEffect">
                                  <p:stCondLst>
                                    <p:cond delay="0"/>
                                  </p:stCondLst>
                                  <p:childTnLst>
                                    <p:set>
                                      <p:cBhvr>
                                        <p:cTn id="206" dur="1" fill="hold">
                                          <p:stCondLst>
                                            <p:cond delay="0"/>
                                          </p:stCondLst>
                                        </p:cTn>
                                        <p:tgtEl>
                                          <p:spTgt spid="33">
                                            <p:bg/>
                                          </p:spTgt>
                                        </p:tgtEl>
                                        <p:attrNameLst>
                                          <p:attrName>style.visibility</p:attrName>
                                        </p:attrNameLst>
                                      </p:cBhvr>
                                      <p:to>
                                        <p:strVal val="visible"/>
                                      </p:to>
                                    </p:set>
                                    <p:animEffect transition="in" filter="fade">
                                      <p:cBhvr>
                                        <p:cTn id="207" dur="500"/>
                                        <p:tgtEl>
                                          <p:spTgt spid="33">
                                            <p:bg/>
                                          </p:spTgt>
                                        </p:tgtEl>
                                      </p:cBhvr>
                                    </p:animEffect>
                                  </p:childTnLst>
                                </p:cTn>
                              </p:par>
                              <p:par>
                                <p:cTn id="208" presetID="10" presetClass="entr" presetSubtype="0" fill="hold" grpId="0" nodeType="withEffect">
                                  <p:stCondLst>
                                    <p:cond delay="0"/>
                                  </p:stCondLst>
                                  <p:childTnLst>
                                    <p:set>
                                      <p:cBhvr>
                                        <p:cTn id="209" dur="1" fill="hold">
                                          <p:stCondLst>
                                            <p:cond delay="0"/>
                                          </p:stCondLst>
                                        </p:cTn>
                                        <p:tgtEl>
                                          <p:spTgt spid="33">
                                            <p:txEl>
                                              <p:pRg st="0" end="0"/>
                                            </p:txEl>
                                          </p:spTgt>
                                        </p:tgtEl>
                                        <p:attrNameLst>
                                          <p:attrName>style.visibility</p:attrName>
                                        </p:attrNameLst>
                                      </p:cBhvr>
                                      <p:to>
                                        <p:strVal val="visible"/>
                                      </p:to>
                                    </p:set>
                                    <p:animEffect transition="in" filter="fade">
                                      <p:cBhvr>
                                        <p:cTn id="210" dur="500"/>
                                        <p:tgtEl>
                                          <p:spTgt spid="33">
                                            <p:txEl>
                                              <p:pRg st="0" end="0"/>
                                            </p:txEl>
                                          </p:spTgt>
                                        </p:tgtEl>
                                      </p:cBhvr>
                                    </p:animEffect>
                                  </p:childTnLst>
                                </p:cTn>
                              </p:par>
                            </p:childTnLst>
                          </p:cTn>
                        </p:par>
                      </p:childTnLst>
                    </p:cTn>
                  </p:par>
                  <p:par>
                    <p:cTn id="211" fill="hold">
                      <p:stCondLst>
                        <p:cond delay="indefinite"/>
                      </p:stCondLst>
                      <p:childTnLst>
                        <p:par>
                          <p:cTn id="212" fill="hold">
                            <p:stCondLst>
                              <p:cond delay="0"/>
                            </p:stCondLst>
                            <p:childTnLst>
                              <p:par>
                                <p:cTn id="213" presetID="10" presetClass="entr" presetSubtype="0" fill="hold" grpId="0" nodeType="clickEffect">
                                  <p:stCondLst>
                                    <p:cond delay="0"/>
                                  </p:stCondLst>
                                  <p:childTnLst>
                                    <p:set>
                                      <p:cBhvr>
                                        <p:cTn id="214" dur="1" fill="hold">
                                          <p:stCondLst>
                                            <p:cond delay="0"/>
                                          </p:stCondLst>
                                        </p:cTn>
                                        <p:tgtEl>
                                          <p:spTgt spid="34">
                                            <p:bg/>
                                          </p:spTgt>
                                        </p:tgtEl>
                                        <p:attrNameLst>
                                          <p:attrName>style.visibility</p:attrName>
                                        </p:attrNameLst>
                                      </p:cBhvr>
                                      <p:to>
                                        <p:strVal val="visible"/>
                                      </p:to>
                                    </p:set>
                                    <p:animEffect transition="in" filter="fade">
                                      <p:cBhvr>
                                        <p:cTn id="215" dur="500"/>
                                        <p:tgtEl>
                                          <p:spTgt spid="34">
                                            <p:bg/>
                                          </p:spTgt>
                                        </p:tgtEl>
                                      </p:cBhvr>
                                    </p:animEffect>
                                  </p:childTnLst>
                                </p:cTn>
                              </p:par>
                              <p:par>
                                <p:cTn id="216" presetID="10" presetClass="entr" presetSubtype="0" fill="hold" grpId="0" nodeType="withEffect">
                                  <p:stCondLst>
                                    <p:cond delay="0"/>
                                  </p:stCondLst>
                                  <p:childTnLst>
                                    <p:set>
                                      <p:cBhvr>
                                        <p:cTn id="217" dur="1" fill="hold">
                                          <p:stCondLst>
                                            <p:cond delay="0"/>
                                          </p:stCondLst>
                                        </p:cTn>
                                        <p:tgtEl>
                                          <p:spTgt spid="34">
                                            <p:txEl>
                                              <p:pRg st="0" end="0"/>
                                            </p:txEl>
                                          </p:spTgt>
                                        </p:tgtEl>
                                        <p:attrNameLst>
                                          <p:attrName>style.visibility</p:attrName>
                                        </p:attrNameLst>
                                      </p:cBhvr>
                                      <p:to>
                                        <p:strVal val="visible"/>
                                      </p:to>
                                    </p:set>
                                    <p:animEffect transition="in" filter="fade">
                                      <p:cBhvr>
                                        <p:cTn id="218" dur="500"/>
                                        <p:tgtEl>
                                          <p:spTgt spid="34">
                                            <p:txEl>
                                              <p:pRg st="0" end="0"/>
                                            </p:txEl>
                                          </p:spTgt>
                                        </p:tgtEl>
                                      </p:cBhvr>
                                    </p:animEffect>
                                  </p:childTnLst>
                                </p:cTn>
                              </p:par>
                            </p:childTnLst>
                          </p:cTn>
                        </p:par>
                      </p:childTnLst>
                    </p:cTn>
                  </p:par>
                  <p:par>
                    <p:cTn id="219" fill="hold">
                      <p:stCondLst>
                        <p:cond delay="indefinite"/>
                      </p:stCondLst>
                      <p:childTnLst>
                        <p:par>
                          <p:cTn id="220" fill="hold">
                            <p:stCondLst>
                              <p:cond delay="0"/>
                            </p:stCondLst>
                            <p:childTnLst>
                              <p:par>
                                <p:cTn id="221" presetID="10" presetClass="entr" presetSubtype="0" fill="hold" grpId="0" nodeType="clickEffect">
                                  <p:stCondLst>
                                    <p:cond delay="0"/>
                                  </p:stCondLst>
                                  <p:childTnLst>
                                    <p:set>
                                      <p:cBhvr>
                                        <p:cTn id="222" dur="1" fill="hold">
                                          <p:stCondLst>
                                            <p:cond delay="0"/>
                                          </p:stCondLst>
                                        </p:cTn>
                                        <p:tgtEl>
                                          <p:spTgt spid="35">
                                            <p:bg/>
                                          </p:spTgt>
                                        </p:tgtEl>
                                        <p:attrNameLst>
                                          <p:attrName>style.visibility</p:attrName>
                                        </p:attrNameLst>
                                      </p:cBhvr>
                                      <p:to>
                                        <p:strVal val="visible"/>
                                      </p:to>
                                    </p:set>
                                    <p:animEffect transition="in" filter="fade">
                                      <p:cBhvr>
                                        <p:cTn id="223" dur="500"/>
                                        <p:tgtEl>
                                          <p:spTgt spid="35">
                                            <p:bg/>
                                          </p:spTgt>
                                        </p:tgtEl>
                                      </p:cBhvr>
                                    </p:animEffect>
                                  </p:childTnLst>
                                </p:cTn>
                              </p:par>
                              <p:par>
                                <p:cTn id="224" presetID="10" presetClass="entr" presetSubtype="0" fill="hold" grpId="0" nodeType="withEffect">
                                  <p:stCondLst>
                                    <p:cond delay="0"/>
                                  </p:stCondLst>
                                  <p:childTnLst>
                                    <p:set>
                                      <p:cBhvr>
                                        <p:cTn id="225" dur="1" fill="hold">
                                          <p:stCondLst>
                                            <p:cond delay="0"/>
                                          </p:stCondLst>
                                        </p:cTn>
                                        <p:tgtEl>
                                          <p:spTgt spid="35">
                                            <p:txEl>
                                              <p:pRg st="0" end="0"/>
                                            </p:txEl>
                                          </p:spTgt>
                                        </p:tgtEl>
                                        <p:attrNameLst>
                                          <p:attrName>style.visibility</p:attrName>
                                        </p:attrNameLst>
                                      </p:cBhvr>
                                      <p:to>
                                        <p:strVal val="visible"/>
                                      </p:to>
                                    </p:set>
                                    <p:animEffect transition="in" filter="fade">
                                      <p:cBhvr>
                                        <p:cTn id="226" dur="500"/>
                                        <p:tgtEl>
                                          <p:spTgt spid="35">
                                            <p:txEl>
                                              <p:pRg st="0" end="0"/>
                                            </p:txEl>
                                          </p:spTgt>
                                        </p:tgtEl>
                                      </p:cBhvr>
                                    </p:animEffect>
                                  </p:childTnLst>
                                </p:cTn>
                              </p:par>
                            </p:childTnLst>
                          </p:cTn>
                        </p:par>
                      </p:childTnLst>
                    </p:cTn>
                  </p:par>
                  <p:par>
                    <p:cTn id="227" fill="hold">
                      <p:stCondLst>
                        <p:cond delay="indefinite"/>
                      </p:stCondLst>
                      <p:childTnLst>
                        <p:par>
                          <p:cTn id="228" fill="hold">
                            <p:stCondLst>
                              <p:cond delay="0"/>
                            </p:stCondLst>
                            <p:childTnLst>
                              <p:par>
                                <p:cTn id="229" presetID="10" presetClass="entr" presetSubtype="0" fill="hold" grpId="0" nodeType="clickEffect">
                                  <p:stCondLst>
                                    <p:cond delay="0"/>
                                  </p:stCondLst>
                                  <p:childTnLst>
                                    <p:set>
                                      <p:cBhvr>
                                        <p:cTn id="230" dur="1" fill="hold">
                                          <p:stCondLst>
                                            <p:cond delay="0"/>
                                          </p:stCondLst>
                                        </p:cTn>
                                        <p:tgtEl>
                                          <p:spTgt spid="36">
                                            <p:bg/>
                                          </p:spTgt>
                                        </p:tgtEl>
                                        <p:attrNameLst>
                                          <p:attrName>style.visibility</p:attrName>
                                        </p:attrNameLst>
                                      </p:cBhvr>
                                      <p:to>
                                        <p:strVal val="visible"/>
                                      </p:to>
                                    </p:set>
                                    <p:animEffect transition="in" filter="fade">
                                      <p:cBhvr>
                                        <p:cTn id="231" dur="500"/>
                                        <p:tgtEl>
                                          <p:spTgt spid="36">
                                            <p:bg/>
                                          </p:spTgt>
                                        </p:tgtEl>
                                      </p:cBhvr>
                                    </p:animEffect>
                                  </p:childTnLst>
                                </p:cTn>
                              </p:par>
                              <p:par>
                                <p:cTn id="232" presetID="10" presetClass="entr" presetSubtype="0" fill="hold" grpId="0" nodeType="withEffect">
                                  <p:stCondLst>
                                    <p:cond delay="0"/>
                                  </p:stCondLst>
                                  <p:childTnLst>
                                    <p:set>
                                      <p:cBhvr>
                                        <p:cTn id="233" dur="1" fill="hold">
                                          <p:stCondLst>
                                            <p:cond delay="0"/>
                                          </p:stCondLst>
                                        </p:cTn>
                                        <p:tgtEl>
                                          <p:spTgt spid="36">
                                            <p:txEl>
                                              <p:pRg st="0" end="0"/>
                                            </p:txEl>
                                          </p:spTgt>
                                        </p:tgtEl>
                                        <p:attrNameLst>
                                          <p:attrName>style.visibility</p:attrName>
                                        </p:attrNameLst>
                                      </p:cBhvr>
                                      <p:to>
                                        <p:strVal val="visible"/>
                                      </p:to>
                                    </p:set>
                                    <p:animEffect transition="in" filter="fade">
                                      <p:cBhvr>
                                        <p:cTn id="234" dur="500"/>
                                        <p:tgtEl>
                                          <p:spTgt spid="36">
                                            <p:txEl>
                                              <p:pRg st="0" end="0"/>
                                            </p:txEl>
                                          </p:spTgt>
                                        </p:tgtEl>
                                      </p:cBhvr>
                                    </p:animEffect>
                                  </p:childTnLst>
                                </p:cTn>
                              </p:par>
                            </p:childTnLst>
                          </p:cTn>
                        </p:par>
                      </p:childTnLst>
                    </p:cTn>
                  </p:par>
                  <p:par>
                    <p:cTn id="235" fill="hold">
                      <p:stCondLst>
                        <p:cond delay="indefinite"/>
                      </p:stCondLst>
                      <p:childTnLst>
                        <p:par>
                          <p:cTn id="236" fill="hold">
                            <p:stCondLst>
                              <p:cond delay="0"/>
                            </p:stCondLst>
                            <p:childTnLst>
                              <p:par>
                                <p:cTn id="237" presetID="10" presetClass="entr" presetSubtype="0" fill="hold" grpId="0" nodeType="clickEffect">
                                  <p:stCondLst>
                                    <p:cond delay="0"/>
                                  </p:stCondLst>
                                  <p:childTnLst>
                                    <p:set>
                                      <p:cBhvr>
                                        <p:cTn id="238" dur="1" fill="hold">
                                          <p:stCondLst>
                                            <p:cond delay="0"/>
                                          </p:stCondLst>
                                        </p:cTn>
                                        <p:tgtEl>
                                          <p:spTgt spid="37">
                                            <p:bg/>
                                          </p:spTgt>
                                        </p:tgtEl>
                                        <p:attrNameLst>
                                          <p:attrName>style.visibility</p:attrName>
                                        </p:attrNameLst>
                                      </p:cBhvr>
                                      <p:to>
                                        <p:strVal val="visible"/>
                                      </p:to>
                                    </p:set>
                                    <p:animEffect transition="in" filter="fade">
                                      <p:cBhvr>
                                        <p:cTn id="239" dur="500"/>
                                        <p:tgtEl>
                                          <p:spTgt spid="37">
                                            <p:bg/>
                                          </p:spTgt>
                                        </p:tgtEl>
                                      </p:cBhvr>
                                    </p:animEffect>
                                  </p:childTnLst>
                                </p:cTn>
                              </p:par>
                              <p:par>
                                <p:cTn id="240" presetID="10" presetClass="entr" presetSubtype="0" fill="hold" grpId="0" nodeType="withEffect">
                                  <p:stCondLst>
                                    <p:cond delay="0"/>
                                  </p:stCondLst>
                                  <p:childTnLst>
                                    <p:set>
                                      <p:cBhvr>
                                        <p:cTn id="241" dur="1" fill="hold">
                                          <p:stCondLst>
                                            <p:cond delay="0"/>
                                          </p:stCondLst>
                                        </p:cTn>
                                        <p:tgtEl>
                                          <p:spTgt spid="37">
                                            <p:txEl>
                                              <p:pRg st="0" end="0"/>
                                            </p:txEl>
                                          </p:spTgt>
                                        </p:tgtEl>
                                        <p:attrNameLst>
                                          <p:attrName>style.visibility</p:attrName>
                                        </p:attrNameLst>
                                      </p:cBhvr>
                                      <p:to>
                                        <p:strVal val="visible"/>
                                      </p:to>
                                    </p:set>
                                    <p:animEffect transition="in" filter="fade">
                                      <p:cBhvr>
                                        <p:cTn id="242" dur="500"/>
                                        <p:tgtEl>
                                          <p:spTgt spid="37">
                                            <p:txEl>
                                              <p:pRg st="0" end="0"/>
                                            </p:txEl>
                                          </p:spTgt>
                                        </p:tgtEl>
                                      </p:cBhvr>
                                    </p:animEffect>
                                  </p:childTnLst>
                                </p:cTn>
                              </p:par>
                            </p:childTnLst>
                          </p:cTn>
                        </p:par>
                      </p:childTnLst>
                    </p:cTn>
                  </p:par>
                  <p:par>
                    <p:cTn id="243" fill="hold">
                      <p:stCondLst>
                        <p:cond delay="indefinite"/>
                      </p:stCondLst>
                      <p:childTnLst>
                        <p:par>
                          <p:cTn id="244" fill="hold">
                            <p:stCondLst>
                              <p:cond delay="0"/>
                            </p:stCondLst>
                            <p:childTnLst>
                              <p:par>
                                <p:cTn id="245" presetID="10" presetClass="entr" presetSubtype="0" fill="hold" grpId="0" nodeType="clickEffect">
                                  <p:stCondLst>
                                    <p:cond delay="0"/>
                                  </p:stCondLst>
                                  <p:childTnLst>
                                    <p:set>
                                      <p:cBhvr>
                                        <p:cTn id="246" dur="1" fill="hold">
                                          <p:stCondLst>
                                            <p:cond delay="0"/>
                                          </p:stCondLst>
                                        </p:cTn>
                                        <p:tgtEl>
                                          <p:spTgt spid="38">
                                            <p:bg/>
                                          </p:spTgt>
                                        </p:tgtEl>
                                        <p:attrNameLst>
                                          <p:attrName>style.visibility</p:attrName>
                                        </p:attrNameLst>
                                      </p:cBhvr>
                                      <p:to>
                                        <p:strVal val="visible"/>
                                      </p:to>
                                    </p:set>
                                    <p:animEffect transition="in" filter="fade">
                                      <p:cBhvr>
                                        <p:cTn id="247" dur="500"/>
                                        <p:tgtEl>
                                          <p:spTgt spid="38">
                                            <p:bg/>
                                          </p:spTgt>
                                        </p:tgtEl>
                                      </p:cBhvr>
                                    </p:animEffect>
                                  </p:childTnLst>
                                </p:cTn>
                              </p:par>
                              <p:par>
                                <p:cTn id="248" presetID="10" presetClass="entr" presetSubtype="0" fill="hold" grpId="0" nodeType="withEffect">
                                  <p:stCondLst>
                                    <p:cond delay="0"/>
                                  </p:stCondLst>
                                  <p:childTnLst>
                                    <p:set>
                                      <p:cBhvr>
                                        <p:cTn id="249" dur="1" fill="hold">
                                          <p:stCondLst>
                                            <p:cond delay="0"/>
                                          </p:stCondLst>
                                        </p:cTn>
                                        <p:tgtEl>
                                          <p:spTgt spid="38">
                                            <p:txEl>
                                              <p:pRg st="0" end="0"/>
                                            </p:txEl>
                                          </p:spTgt>
                                        </p:tgtEl>
                                        <p:attrNameLst>
                                          <p:attrName>style.visibility</p:attrName>
                                        </p:attrNameLst>
                                      </p:cBhvr>
                                      <p:to>
                                        <p:strVal val="visible"/>
                                      </p:to>
                                    </p:set>
                                    <p:animEffect transition="in" filter="fade">
                                      <p:cBhvr>
                                        <p:cTn id="250" dur="500"/>
                                        <p:tgtEl>
                                          <p:spTgt spid="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P spid="10" grpId="0" animBg="1" build="p"/>
      <p:bldP spid="12" grpId="0" animBg="1" build="p"/>
      <p:bldP spid="13" grpId="0" animBg="1" build="p"/>
      <p:bldP spid="14" grpId="0" animBg="1" build="p"/>
      <p:bldP spid="15" grpId="0" animBg="1" build="p"/>
      <p:bldP spid="16" grpId="0" animBg="1" build="p"/>
      <p:bldP spid="18" grpId="0" animBg="1" build="p"/>
      <p:bldP spid="19" grpId="0" animBg="1" build="p"/>
      <p:bldP spid="20" grpId="0" animBg="1" build="p"/>
      <p:bldP spid="21" grpId="0" animBg="1" build="p"/>
      <p:bldP spid="22" grpId="0" animBg="1" build="p"/>
      <p:bldP spid="23" grpId="0" animBg="1" build="p"/>
      <p:bldP spid="24" grpId="0" animBg="1" build="p"/>
      <p:bldP spid="26" grpId="0" animBg="1" build="p"/>
      <p:bldP spid="27" grpId="0" animBg="1" build="p"/>
      <p:bldP spid="28" grpId="0" animBg="1" build="p"/>
      <p:bldP spid="29" grpId="0" animBg="1" build="p"/>
      <p:bldP spid="30" grpId="0" animBg="1" build="p"/>
      <p:bldP spid="31" grpId="0" animBg="1" build="p"/>
      <p:bldP spid="33" grpId="0" animBg="1" build="p"/>
      <p:bldP spid="34" grpId="0" animBg="1" build="p"/>
      <p:bldP spid="35" grpId="0" animBg="1" build="p"/>
      <p:bldP spid="36" grpId="0" animBg="1" build="p"/>
      <p:bldP spid="37" grpId="0" animBg="1" build="p"/>
      <p:bldP spid="38"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QB_6_AS.266_1#85caf1968?vja=1&amp;pid=ae98f3221&amp;color=0,0,0&amp;vtp=1&amp;bt=1"/>
          <p:cNvSpPr/>
          <p:nvPr/>
        </p:nvSpPr>
        <p:spPr>
          <a:xfrm>
            <a:off x="719328" y="918064"/>
            <a:ext cx="10753344" cy="3814953"/>
          </a:xfrm>
          <a:prstGeom prst="rect">
            <a:avLst/>
          </a:prstGeom>
          <a:noFill/>
        </p:spPr>
        <p:txBody>
          <a:bodyPr wrap="square" lIns="0" tIns="0" rIns="0" bIns="0" rtlCol="0" anchor="t"/>
          <a:lstStyle/>
          <a:p>
            <a:pPr algn="just">
              <a:lnSpc>
                <a:spcPct val="125000"/>
              </a:lnSpc>
            </a:pPr>
            <a:r>
              <a:rPr lang="en-US" altLang="zh-CN" sz="2000" b="1" i="0" dirty="0" err="1">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部分倒装结构</a:t>
            </a:r>
            <a:endParaRPr lang="en-US" altLang="zh-CN" sz="22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部分倒装结构通常用于以下情况：</a:t>
            </a:r>
            <a:endParaRPr lang="en-US" altLang="zh-CN" sz="22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（1）具有否定意义的副词置于句首时，如：never、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seldom、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hardly、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rarely、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little等；</a:t>
            </a:r>
            <a:endParaRPr lang="en-US" altLang="zh-CN" sz="22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（2）so/such</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结构中的so、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连同它们所修饰的成分位于句首表示强调时，主句要用部分倒装；</a:t>
            </a:r>
            <a:endParaRPr lang="en-US" altLang="zh-CN" sz="22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（3）“only+状语（从句）”置于句首时，主句要用部分倒装；</a:t>
            </a:r>
            <a:endParaRPr lang="en-US" altLang="zh-CN" sz="22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（4）表示“决不”的介词短语置于句首时，如：under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circumstances、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account等；</a:t>
            </a:r>
            <a:endParaRPr lang="en-US" altLang="zh-CN" sz="22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（5）not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sooner</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hardly</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结构中的not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sooner、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hardly位于句首时，其所在的句子要用部分倒装。</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fade">
                                      <p:cBhvr>
                                        <p:cTn id="7" dur="500"/>
                                        <p:tgtEl>
                                          <p:spTgt spid="9">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500"/>
                                        <p:tgtEl>
                                          <p:spTgt spid="9">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animEffect transition="in" filter="fade">
                                      <p:cBhvr>
                                        <p:cTn id="13" dur="500"/>
                                        <p:tgtEl>
                                          <p:spTgt spid="9">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xEl>
                                              <p:pRg st="2" end="2"/>
                                            </p:txEl>
                                          </p:spTgt>
                                        </p:tgtEl>
                                        <p:attrNameLst>
                                          <p:attrName>style.visibility</p:attrName>
                                        </p:attrNameLst>
                                      </p:cBhvr>
                                      <p:to>
                                        <p:strVal val="visible"/>
                                      </p:to>
                                    </p:set>
                                    <p:animEffect transition="in" filter="fade">
                                      <p:cBhvr>
                                        <p:cTn id="16" dur="500"/>
                                        <p:tgtEl>
                                          <p:spTgt spid="9">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animEffect transition="in" filter="fade">
                                      <p:cBhvr>
                                        <p:cTn id="19" dur="500"/>
                                        <p:tgtEl>
                                          <p:spTgt spid="9">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txEl>
                                              <p:pRg st="4" end="4"/>
                                            </p:txEl>
                                          </p:spTgt>
                                        </p:tgtEl>
                                        <p:attrNameLst>
                                          <p:attrName>style.visibility</p:attrName>
                                        </p:attrNameLst>
                                      </p:cBhvr>
                                      <p:to>
                                        <p:strVal val="visible"/>
                                      </p:to>
                                    </p:set>
                                    <p:animEffect transition="in" filter="fade">
                                      <p:cBhvr>
                                        <p:cTn id="22" dur="500"/>
                                        <p:tgtEl>
                                          <p:spTgt spid="9">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
                                            <p:txEl>
                                              <p:pRg st="5" end="5"/>
                                            </p:txEl>
                                          </p:spTgt>
                                        </p:tgtEl>
                                        <p:attrNameLst>
                                          <p:attrName>style.visibility</p:attrName>
                                        </p:attrNameLst>
                                      </p:cBhvr>
                                      <p:to>
                                        <p:strVal val="visible"/>
                                      </p:to>
                                    </p:set>
                                    <p:animEffect transition="in" filter="fade">
                                      <p:cBhvr>
                                        <p:cTn id="25" dur="500"/>
                                        <p:tgtEl>
                                          <p:spTgt spid="9">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9">
                                            <p:txEl>
                                              <p:pRg st="6" end="6"/>
                                            </p:txEl>
                                          </p:spTgt>
                                        </p:tgtEl>
                                        <p:attrNameLst>
                                          <p:attrName>style.visibility</p:attrName>
                                        </p:attrNameLst>
                                      </p:cBhvr>
                                      <p:to>
                                        <p:strVal val="visible"/>
                                      </p:to>
                                    </p:set>
                                    <p:animEffect transition="in" filter="fade">
                                      <p:cBhvr>
                                        <p:cTn id="28" dur="500"/>
                                        <p:tgtEl>
                                          <p:spTgt spid="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f5922bd76?vja=1&amp;pid=be6c248a0&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cannot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possession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property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signed.</a:t>
            </a:r>
            <a:endParaRPr lang="en-US" altLang="zh-CN" sz="2000" dirty="0"/>
          </a:p>
        </p:txBody>
      </p:sp>
      <p:sp>
        <p:nvSpPr>
          <p:cNvPr id="3" name="QB_6_AN.11_1#f5922bd76.blank?vja=1&amp;pid=be6c248a0&amp;color=0,0,0&amp;vpa=4&amp;vtp=1"/>
          <p:cNvSpPr/>
          <p:nvPr/>
        </p:nvSpPr>
        <p:spPr>
          <a:xfrm>
            <a:off x="2406396" y="845313"/>
            <a:ext cx="746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legally</a:t>
            </a:r>
            <a:endParaRPr lang="en-US" altLang="zh-CN" sz="2000" dirty="0"/>
          </a:p>
        </p:txBody>
      </p:sp>
      <p:sp>
        <p:nvSpPr>
          <p:cNvPr id="4" name="QB_6_AS.12_1#f5922bd76?vja=1&amp;pid=be6c248a0&amp;color=0,0,0&amp;vtp=1"/>
          <p:cNvSpPr/>
          <p:nvPr/>
        </p:nvSpPr>
        <p:spPr>
          <a:xfrm>
            <a:off x="722376" y="1696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句意为：合同签署三个星期后，你才能合法拥有这份资产。设空处修饰短语动词take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possession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of，作状语，应用副词。故填legally。</a:t>
            </a:r>
            <a:endParaRPr lang="en-US" altLang="zh-CN" sz="2200" dirty="0"/>
          </a:p>
        </p:txBody>
      </p:sp>
      <p:sp>
        <p:nvSpPr>
          <p:cNvPr id="5" name="QB_6_BD.13_1#15d08e2aa?vja=1&amp;pid=be6c248a0&amp;color=0,0,0&amp;vtp=1"/>
          <p:cNvSpPr/>
          <p:nvPr/>
        </p:nvSpPr>
        <p:spPr>
          <a:xfrm>
            <a:off x="722376" y="24913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criminals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arrest.</a:t>
            </a:r>
            <a:endParaRPr lang="en-US" altLang="zh-CN" sz="2000" dirty="0"/>
          </a:p>
        </p:txBody>
      </p:sp>
      <p:sp>
        <p:nvSpPr>
          <p:cNvPr id="6" name="QB_6_AN.14_1#15d08e2aa.blank?vja=1&amp;pid=be6c248a0&amp;color=0,0,0&amp;vpa=5&amp;vtp=1"/>
          <p:cNvSpPr/>
          <p:nvPr/>
        </p:nvSpPr>
        <p:spPr>
          <a:xfrm>
            <a:off x="9606979" y="2453259"/>
            <a:ext cx="635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under</a:t>
            </a:r>
            <a:endParaRPr lang="en-US" altLang="zh-CN" sz="2000" dirty="0"/>
          </a:p>
        </p:txBody>
      </p:sp>
      <p:sp>
        <p:nvSpPr>
          <p:cNvPr id="7" name="QB_6_AS.15_1#15d08e2aa?vja=1&amp;pid=be6c248a0&amp;color=0,0,0&amp;vtp=1"/>
          <p:cNvSpPr/>
          <p:nvPr/>
        </p:nvSpPr>
        <p:spPr>
          <a:xfrm>
            <a:off x="722376" y="29160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句意为：在那位老人的帮助下，这些抢劫了银行的罪犯最终被捕了。under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arrest为固定搭配，意为“被逮捕”。</a:t>
            </a:r>
            <a:endParaRPr lang="en-US" altLang="zh-CN" sz="2200" dirty="0"/>
          </a:p>
        </p:txBody>
      </p:sp>
      <p:sp>
        <p:nvSpPr>
          <p:cNvPr id="8" name="QB_6_BD.16_1#482edd98a?vja=1&amp;pid=be6c248a0&amp;color=0,0,0&amp;vtp=1"/>
          <p:cNvSpPr/>
          <p:nvPr/>
        </p:nvSpPr>
        <p:spPr>
          <a:xfrm>
            <a:off x="722376" y="3723259"/>
            <a:ext cx="10929303"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a:t>
            </a:r>
            <a:endParaRPr lang="en-US" altLang="zh-CN" sz="2000" dirty="0"/>
          </a:p>
        </p:txBody>
      </p:sp>
      <p:sp>
        <p:nvSpPr>
          <p:cNvPr id="9" name="QB_6_AN.17_1#482edd98a.blank?vja=1&amp;pid=be6c248a0&amp;color=0,0,0&amp;vpa=6&amp;vtp=1"/>
          <p:cNvSpPr/>
          <p:nvPr/>
        </p:nvSpPr>
        <p:spPr>
          <a:xfrm>
            <a:off x="4453954" y="3685159"/>
            <a:ext cx="622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down</a:t>
            </a:r>
            <a:endParaRPr lang="en-US" altLang="zh-CN" sz="2000" dirty="0"/>
          </a:p>
        </p:txBody>
      </p:sp>
      <p:sp>
        <p:nvSpPr>
          <p:cNvPr id="10" name="QB_6_AS.18_1#482edd98a?vja=1&amp;pid=be6c248a0&amp;color=0,0,0&amp;vtp=1"/>
          <p:cNvSpPr/>
          <p:nvPr/>
        </p:nvSpPr>
        <p:spPr>
          <a:xfrm>
            <a:off x="722376" y="41479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句意为：几年后，我们决定拆掉难看的房子，建一座带有花园的漂亮房子。tear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down为固定搭配，意为“拆除”，故填down。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1ac2347b8?vja=1&amp;pid=d9acd630f&amp;color=0,0,0&amp;vtp=1&amp;bt=1"/>
          <p:cNvSpPr/>
          <p:nvPr/>
        </p:nvSpPr>
        <p:spPr>
          <a:xfrm>
            <a:off x="722376" y="896112"/>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just"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 </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teacher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paraphrased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text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English,</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students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listened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attentively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took</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notes.</a:t>
            </a:r>
            <a:endParaRPr lang="en-US" altLang="zh-CN" sz="2000" dirty="0"/>
          </a:p>
        </p:txBody>
      </p:sp>
      <p:sp>
        <p:nvSpPr>
          <p:cNvPr id="4" name="QB_6_AN.268_1#1ac2347b8.blank?vja=1&amp;pid=d9acd630f&amp;color=0,0,0&amp;vpa=137&amp;vtp=1"/>
          <p:cNvSpPr/>
          <p:nvPr/>
        </p:nvSpPr>
        <p:spPr>
          <a:xfrm>
            <a:off x="1102805" y="1239012"/>
            <a:ext cx="1352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When/While</a:t>
            </a:r>
            <a:endParaRPr lang="en-US" altLang="zh-CN" sz="2000" dirty="0"/>
          </a:p>
        </p:txBody>
      </p:sp>
      <p:sp>
        <p:nvSpPr>
          <p:cNvPr id="5" name="QB_6_AS.269_1#1c61cf1f7?vja=1&amp;pid=d9acd630f&amp;color=0,0,0&amp;vtp=1"/>
          <p:cNvSpPr/>
          <p:nvPr/>
        </p:nvSpPr>
        <p:spPr>
          <a:xfrm>
            <a:off x="722376" y="2077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句意为：当老师用英语解释课文时，学生们聚精会神地听并做着笔记。根据语境可知，此处引导时间状语从句，表示“当</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的时候”，故填When或While。</a:t>
            </a:r>
            <a:endParaRPr lang="en-US" altLang="zh-CN" sz="2200" dirty="0"/>
          </a:p>
        </p:txBody>
      </p:sp>
      <p:sp>
        <p:nvSpPr>
          <p:cNvPr id="6" name="QB_6_BD.270_1#7001e3891?vja=1&amp;pid=d9acd630f&amp;color=0,0,0&amp;vtp=1"/>
          <p:cNvSpPr/>
          <p:nvPr/>
        </p:nvSpPr>
        <p:spPr>
          <a:xfrm>
            <a:off x="722376" y="28779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self-doubt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a:t>
            </a:r>
            <a:endParaRPr lang="en-US" altLang="zh-CN" sz="2000" dirty="0"/>
          </a:p>
        </p:txBody>
      </p:sp>
      <p:sp>
        <p:nvSpPr>
          <p:cNvPr id="7" name="QB_6_AN.271_1#7001e3891.blank?vja=1&amp;pid=d9acd630f&amp;color=0,0,0&amp;vpa=138&amp;vtp=1"/>
          <p:cNvSpPr/>
          <p:nvPr/>
        </p:nvSpPr>
        <p:spPr>
          <a:xfrm>
            <a:off x="6132005" y="2839847"/>
            <a:ext cx="690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unless</a:t>
            </a:r>
            <a:endParaRPr lang="en-US" altLang="zh-CN" sz="2000" dirty="0"/>
          </a:p>
        </p:txBody>
      </p:sp>
      <p:sp>
        <p:nvSpPr>
          <p:cNvPr id="8" name="QB_6_AS.272_1#7001e3891?vja=1&amp;pid=d9acd630f&amp;color=0,0,0&amp;vtp=1"/>
          <p:cNvSpPr/>
          <p:nvPr/>
        </p:nvSpPr>
        <p:spPr>
          <a:xfrm>
            <a:off x="722376" y="36780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句意为：我相信你的努力最终会有回报的，除非你因为自我怀疑和恐惧而放弃梦想。设空处引导状语从句，根据句意可知，此处表示“除非”，应用unless引导条件状语从句。故填unless。</a:t>
            </a:r>
            <a:endParaRPr lang="en-US" altLang="zh-CN" sz="2200" dirty="0"/>
          </a:p>
        </p:txBody>
      </p:sp>
      <p:sp>
        <p:nvSpPr>
          <p:cNvPr id="9" name="QB_6_BD.273_1#43e365c4f?vja=1&amp;pid=d9acd630f&amp;color=0,0,0&amp;vtp=1"/>
          <p:cNvSpPr/>
          <p:nvPr/>
        </p:nvSpPr>
        <p:spPr>
          <a:xfrm>
            <a:off x="722376" y="44852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endParaRPr lang="en-US" altLang="zh-CN" sz="2000" dirty="0"/>
          </a:p>
        </p:txBody>
      </p:sp>
      <p:sp>
        <p:nvSpPr>
          <p:cNvPr id="10" name="QB_6_AN.274_1#43e365c4f.blank?vja=1&amp;pid=d9acd630f&amp;color=0,0,0&amp;vpa=139&amp;vtp=1"/>
          <p:cNvSpPr/>
          <p:nvPr/>
        </p:nvSpPr>
        <p:spPr>
          <a:xfrm>
            <a:off x="5626164" y="4447159"/>
            <a:ext cx="704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before</a:t>
            </a:r>
            <a:endParaRPr lang="en-US" altLang="zh-CN" sz="2000" dirty="0"/>
          </a:p>
        </p:txBody>
      </p:sp>
      <p:sp>
        <p:nvSpPr>
          <p:cNvPr id="11" name="QB_6_AS.275_1#43e365c4f?vja=1&amp;pid=d9acd630f&amp;color=0,0,0&amp;vtp=1"/>
          <p:cNvSpPr/>
          <p:nvPr/>
        </p:nvSpPr>
        <p:spPr>
          <a:xfrm>
            <a:off x="722376" y="49099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句意为：如果你错过这个机会，可能要过很多年才能再得到一个。分析句子结构可知，此处If引导条件状语从句，结合语境可知，设空处表示“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之后才”，故用before引导时间状语从句。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76_1#565ac9edd?vja=1&amp;pid=d9acd630f&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endParaRPr lang="en-US" altLang="zh-CN" sz="2000" dirty="0"/>
          </a:p>
        </p:txBody>
      </p:sp>
      <p:sp>
        <p:nvSpPr>
          <p:cNvPr id="3" name="QB_6_AN.277_1#565ac9edd.blank?vja=1&amp;pid=d9acd630f&amp;color=0,0,0&amp;vpa=140&amp;vtp=1"/>
          <p:cNvSpPr/>
          <p:nvPr/>
        </p:nvSpPr>
        <p:spPr>
          <a:xfrm>
            <a:off x="998601" y="858013"/>
            <a:ext cx="1042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Whatever</a:t>
            </a:r>
            <a:endParaRPr lang="en-US" altLang="zh-CN" sz="2000" dirty="0"/>
          </a:p>
        </p:txBody>
      </p:sp>
      <p:sp>
        <p:nvSpPr>
          <p:cNvPr id="4" name="QB_6_AS.278_1#565ac9edd?vja=1&amp;pid=d9acd630f&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句意为：无论我们遇到什么困难，我们都会尽自己最大的努力解决它们。根据句意可知，设空处引导让步状语从句，表示“无论什么”，故用Whatever引导该从句。</a:t>
            </a:r>
            <a:endParaRPr lang="en-US" altLang="zh-CN" sz="2200" dirty="0"/>
          </a:p>
        </p:txBody>
      </p:sp>
      <p:sp>
        <p:nvSpPr>
          <p:cNvPr id="5" name="QB_6_BD.279_1#b5f9cd59d?vja=1&amp;pid=d9acd630f&amp;color=0,0,0&amp;vtp=1"/>
          <p:cNvSpPr/>
          <p:nvPr/>
        </p:nvSpPr>
        <p:spPr>
          <a:xfrm>
            <a:off x="722376" y="2125345"/>
            <a:ext cx="10753344" cy="728853"/>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guqin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calligraphy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endParaRPr lang="en-US" altLang="zh-CN" sz="2000" dirty="0"/>
          </a:p>
        </p:txBody>
      </p:sp>
      <p:sp>
        <p:nvSpPr>
          <p:cNvPr id="6" name="QB_6_AN.280_1#b5f9cd59d.blank?vja=1&amp;pid=d9acd630f&amp;color=0,0,0&amp;vpa=141&amp;vtp=1"/>
          <p:cNvSpPr/>
          <p:nvPr/>
        </p:nvSpPr>
        <p:spPr>
          <a:xfrm>
            <a:off x="1133920" y="2087245"/>
            <a:ext cx="1889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Because/As/Since</a:t>
            </a:r>
            <a:endParaRPr lang="en-US" altLang="zh-CN" sz="2000" dirty="0"/>
          </a:p>
        </p:txBody>
      </p:sp>
      <p:sp>
        <p:nvSpPr>
          <p:cNvPr id="7" name="QB_6_AS.281_1#b5f9cd59d?vja=1&amp;pid=d9acd630f&amp;color=0,0,0&amp;vtp=1"/>
          <p:cNvSpPr/>
          <p:nvPr/>
        </p:nvSpPr>
        <p:spPr>
          <a:xfrm>
            <a:off x="722376" y="2928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句意为：因为古琴与诗歌、绘画、书法和历史紧密相连，所以这些元素相辅相成。设空处引导状语从句，在从句中作原因状语，应用because或as或since引导该从句。故填Because、As或Since。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2_1#8bf3c3c9e?vja=1&amp;pid=d9acd630f&amp;color=0,0,0&amp;mp=1&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a:t>
            </a:r>
            <a:endParaRPr lang="en-US" altLang="zh-CN" sz="2000" dirty="0"/>
          </a:p>
        </p:txBody>
      </p:sp>
      <p:sp>
        <p:nvSpPr>
          <p:cNvPr id="3" name="QB_6_AN.283_1#8bf3c3c9e.blank?vja=1&amp;pid=d9acd630f&amp;color=0,0,0&amp;mp=1&amp;vpa=142&amp;vtp=1"/>
          <p:cNvSpPr/>
          <p:nvPr/>
        </p:nvSpPr>
        <p:spPr>
          <a:xfrm>
            <a:off x="2296033" y="858013"/>
            <a:ext cx="874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whether</a:t>
            </a:r>
            <a:endParaRPr lang="en-US" altLang="zh-CN" sz="2000" dirty="0"/>
          </a:p>
        </p:txBody>
      </p:sp>
      <p:sp>
        <p:nvSpPr>
          <p:cNvPr id="4" name="QB_6_AS.284_1#8bf3c3c9e?vja=1&amp;pid=d9acd630f&amp;color=0,0,0&amp;vtp=1"/>
          <p:cNvSpPr/>
          <p:nvPr/>
        </p:nvSpPr>
        <p:spPr>
          <a:xfrm>
            <a:off x="722376" y="1696847"/>
            <a:ext cx="10753344" cy="1151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句意为：自发生灾害以来，所有的人，无论他们是年老还是年幼，富有还是贫穷，都在尽他们最大的努力去帮助那些需要帮助的人。whether</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意为“无论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还是</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”，引导让步状语从句。</a:t>
            </a:r>
            <a:endParaRPr lang="en-US" altLang="zh-CN" sz="2200" dirty="0"/>
          </a:p>
        </p:txBody>
      </p:sp>
      <p:sp>
        <p:nvSpPr>
          <p:cNvPr id="5" name="QB_6_BD.285_1#682dad70f?vja=1&amp;pid=d9acd630f&amp;color=0,0,0&amp;vtp=1"/>
          <p:cNvSpPr/>
          <p:nvPr/>
        </p:nvSpPr>
        <p:spPr>
          <a:xfrm>
            <a:off x="722376" y="2887091"/>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endParaRPr lang="en-US" altLang="zh-CN" sz="2000" dirty="0"/>
          </a:p>
        </p:txBody>
      </p:sp>
      <p:sp>
        <p:nvSpPr>
          <p:cNvPr id="6" name="QB_6_AN.286_1#682dad70f.blank?vja=1&amp;pid=d9acd630f&amp;color=0,0,0&amp;vpa=143&amp;vtp=1"/>
          <p:cNvSpPr/>
          <p:nvPr/>
        </p:nvSpPr>
        <p:spPr>
          <a:xfrm>
            <a:off x="1473899" y="2836291"/>
            <a:ext cx="1042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as/though</a:t>
            </a:r>
            <a:endParaRPr lang="en-US" altLang="zh-CN" sz="2000" dirty="0"/>
          </a:p>
        </p:txBody>
      </p:sp>
      <p:sp>
        <p:nvSpPr>
          <p:cNvPr id="7" name="QB_6_AS.287_1#682dad70f?vja=1&amp;pid=d9acd630f&amp;color=0,0,0&amp;vtp=1"/>
          <p:cNvSpPr/>
          <p:nvPr/>
        </p:nvSpPr>
        <p:spPr>
          <a:xfrm>
            <a:off x="722376" y="3687445"/>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句意为：虽然晚上很热，我们还是睡得很沉，因为长途跋涉之后我们太累了。分析句子结构可知，此处为让步状语从句的倒装结构，应用as或though引导该从句。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287_2#682dad70f?vja=1&amp;pid=d9acd630f&amp;color=0,0,0&amp;mp=1&amp;vtp=1&amp;bt=1"/>
          <p:cNvSpPr/>
          <p:nvPr/>
        </p:nvSpPr>
        <p:spPr>
          <a:xfrm>
            <a:off x="722376" y="900000"/>
            <a:ext cx="10753344" cy="1494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关键点拨</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although/though/as引导让步状语从句</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though引导让步状语从句时，只能用正常语序；though引导让步状语从句时，可用正常语序，也可用倒装语序；as引导让步状语从句时只能用倒装语序，即将从句中的表语、状语或动词原形置于句首，若表语是单数名词，前置时要省略冠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8_1#569b698af?vja=1&amp;pid=d9acd630f&amp;color=0,0,0&amp;mp=1&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endParaRPr lang="en-US" altLang="zh-CN" sz="2000" dirty="0"/>
          </a:p>
        </p:txBody>
      </p:sp>
      <p:sp>
        <p:nvSpPr>
          <p:cNvPr id="3" name="QB_6_AN.289_1#569b698af.blank?vja=1&amp;pid=d9acd630f&amp;color=0,0,0&amp;mp=1&amp;vpa=144&amp;vtp=1"/>
          <p:cNvSpPr/>
          <p:nvPr/>
        </p:nvSpPr>
        <p:spPr>
          <a:xfrm>
            <a:off x="2681732" y="858013"/>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4" name="QB_6_AS.290_1#569b698af?vja=1&amp;pid=d9acd630f&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句意为：如果你去了一个与你自己所在的地方的风俗习惯完全不同的地方，请入乡随俗。设空处引导地点状语从句，引导词在从句中作地点状语，故填where。</a:t>
            </a:r>
            <a:endParaRPr lang="en-US" altLang="zh-CN" sz="2200" dirty="0"/>
          </a:p>
        </p:txBody>
      </p:sp>
      <p:sp>
        <p:nvSpPr>
          <p:cNvPr id="5" name="QB_6_BD.291_1#bf81e26de?vja=1&amp;pid=d9acd630f&amp;color=0,0,0&amp;vtp=1"/>
          <p:cNvSpPr/>
          <p:nvPr/>
        </p:nvSpPr>
        <p:spPr>
          <a:xfrm>
            <a:off x="722376" y="2506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endParaRPr lang="en-US" altLang="zh-CN" sz="2000" dirty="0"/>
          </a:p>
        </p:txBody>
      </p:sp>
      <p:sp>
        <p:nvSpPr>
          <p:cNvPr id="6" name="QB_6_AN.292_1#bf81e26de.blank?vja=1&amp;pid=d9acd630f&amp;color=0,0,0&amp;vpa=145&amp;vtp=1"/>
          <p:cNvSpPr/>
          <p:nvPr/>
        </p:nvSpPr>
        <p:spPr>
          <a:xfrm>
            <a:off x="7041960" y="2468245"/>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7" name="QB_6_AS.293_1#bf81e26de?vja=1&amp;pid=d9acd630f&amp;color=0,0,0&amp;vtp=1"/>
          <p:cNvSpPr/>
          <p:nvPr/>
        </p:nvSpPr>
        <p:spPr>
          <a:xfrm>
            <a:off x="722376" y="33097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句意为：在我们去那座房子的路上，雨下得如此大，以至于我们不禁在想还要多久才能到达那里。so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that意为“如此</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以至于”，引导结果状语从句。故填that。</a:t>
            </a:r>
            <a:endParaRPr lang="en-US" altLang="zh-CN" sz="2200" dirty="0"/>
          </a:p>
        </p:txBody>
      </p:sp>
      <p:sp>
        <p:nvSpPr>
          <p:cNvPr id="8" name="QB_6_BD.294_1#95aaca4b4?vja=1&amp;pid=d9acd630f&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gone.</a:t>
            </a:r>
            <a:endParaRPr lang="en-US" altLang="zh-CN" sz="2000" dirty="0"/>
          </a:p>
        </p:txBody>
      </p:sp>
      <p:sp>
        <p:nvSpPr>
          <p:cNvPr id="9" name="QB_6_AN.295_1#95aaca4b4.blank?vja=1&amp;pid=d9acd630f&amp;color=0,0,0&amp;vpa=146&amp;vtp=1"/>
          <p:cNvSpPr/>
          <p:nvPr/>
        </p:nvSpPr>
        <p:spPr>
          <a:xfrm>
            <a:off x="1163701" y="4078859"/>
            <a:ext cx="225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If</a:t>
            </a:r>
            <a:endParaRPr lang="en-US" altLang="zh-CN" sz="2000" dirty="0"/>
          </a:p>
        </p:txBody>
      </p:sp>
      <p:sp>
        <p:nvSpPr>
          <p:cNvPr id="10" name="QB_6_AS.296_1#95aaca4b4?vja=1&amp;pid=d9acd630f&amp;color=0,0,0&amp;vtp=1"/>
          <p:cNvSpPr/>
          <p:nvPr/>
        </p:nvSpPr>
        <p:spPr>
          <a:xfrm>
            <a:off x="722376" y="4541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句意为：如果我们不阻止气候变化，那么世界上的很多动植物都将会消失。根据语境可知，此处表示“如果”，应用if引导条件状语从句。故填If。</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97_1#6dd719b01?vja=1&amp;pid=3977e533b&amp;color=0,0,0&amp;vtp=1&amp;bt=1"/>
          <p:cNvSpPr/>
          <p:nvPr/>
        </p:nvSpPr>
        <p:spPr>
          <a:xfrm>
            <a:off x="722376" y="900000"/>
            <a:ext cx="10753344" cy="457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[山西大学附属中学2025高二月考]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Champions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desertification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（荒漠化）,</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degradation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drought.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Academy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president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Institute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category.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afforestation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（造林）</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establishing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greatest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grassland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technologists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endParaRPr lang="en-US" altLang="zh-CN" sz="2000" dirty="0"/>
          </a:p>
          <a:p>
            <a:pPr algn="just">
              <a:lnSpc>
                <a:spcPct val="125000"/>
              </a:lnSpc>
            </a:pPr>
            <a:endParaRPr lang="en-US" altLang="zh-CN" sz="2000" dirty="0"/>
          </a:p>
        </p:txBody>
      </p:sp>
      <p:sp>
        <p:nvSpPr>
          <p:cNvPr id="3" name="QM_6_AN.298_1#6dd719b01.blank?vja=1&amp;pid=3977e533b&amp;color=0,0,0&amp;vpa=147&amp;vtp=1"/>
          <p:cNvSpPr/>
          <p:nvPr/>
        </p:nvSpPr>
        <p:spPr>
          <a:xfrm>
            <a:off x="4354132" y="1623900"/>
            <a:ext cx="14398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awarded</a:t>
            </a:r>
            <a:endParaRPr lang="en-US" altLang="zh-CN" sz="2000" dirty="0"/>
          </a:p>
        </p:txBody>
      </p:sp>
      <p:sp>
        <p:nvSpPr>
          <p:cNvPr id="4" name="QM_6_AN.299_1#6dd719b01.blank?vja=1&amp;pid=3977e533b&amp;color=0,0,0&amp;vpa=148&amp;vtp=1"/>
          <p:cNvSpPr/>
          <p:nvPr/>
        </p:nvSpPr>
        <p:spPr>
          <a:xfrm>
            <a:off x="960501" y="2373200"/>
            <a:ext cx="1141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addressing</a:t>
            </a:r>
            <a:endParaRPr lang="en-US" altLang="zh-CN" sz="2000" dirty="0"/>
          </a:p>
        </p:txBody>
      </p:sp>
      <p:sp>
        <p:nvSpPr>
          <p:cNvPr id="5" name="QM_6_AN.300_1#6dd719b01.blank?vja=1&amp;pid=3977e533b&amp;color=0,0,0&amp;vpa=149&amp;vtp=1"/>
          <p:cNvSpPr/>
          <p:nvPr/>
        </p:nvSpPr>
        <p:spPr>
          <a:xfrm>
            <a:off x="7824851" y="3147900"/>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6" name="QM_6_AN.301_1#6dd719b01.blank?vja=1&amp;pid=3977e533b&amp;color=0,0,0&amp;vpa=150&amp;vtp=1"/>
          <p:cNvSpPr/>
          <p:nvPr/>
        </p:nvSpPr>
        <p:spPr>
          <a:xfrm>
            <a:off x="8646033" y="3909900"/>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7" name="QM_6_AN.302_1#6dd719b01.blank?vja=1&amp;pid=3977e533b&amp;color=0,0,0&amp;vpa=151&amp;vtp=1"/>
          <p:cNvSpPr/>
          <p:nvPr/>
        </p:nvSpPr>
        <p:spPr>
          <a:xfrm>
            <a:off x="8060627" y="4278200"/>
            <a:ext cx="1606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encouragement</a:t>
            </a:r>
            <a:endParaRPr lang="en-US" altLang="zh-CN" sz="2000" dirty="0"/>
          </a:p>
        </p:txBody>
      </p:sp>
      <p:sp>
        <p:nvSpPr>
          <p:cNvPr id="8" name="QM_6_AN.303_1#6dd719b01.blank?vja=1&amp;pid=3977e533b&amp;color=0,0,0&amp;vpa=152&amp;vtp=1"/>
          <p:cNvSpPr/>
          <p:nvPr/>
        </p:nvSpPr>
        <p:spPr>
          <a:xfrm>
            <a:off x="10518839" y="4671900"/>
            <a:ext cx="860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devoted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97_1#6dd719b01?vja=1&amp;pid=3977e533b&amp;color=0,0,0&amp;vtp=1&amp;bt=1"/>
          <p:cNvSpPr/>
          <p:nvPr/>
        </p:nvSpPr>
        <p:spPr>
          <a:xfrm>
            <a:off x="722376" y="900000"/>
            <a:ext cx="10753344" cy="3771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Champions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environment.122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laureates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（获奖者）</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leadership</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2005.</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Champions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desertification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initiatives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Initiative.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#1.1.3</a:t>
            </a:r>
            <a:endParaRPr lang="en-US" altLang="zh-CN" sz="2000" dirty="0"/>
          </a:p>
        </p:txBody>
      </p:sp>
      <p:sp>
        <p:nvSpPr>
          <p:cNvPr id="3" name="QM_6_EX.308_1#6dd719b01?vja=1&amp;pid=3977e533b&amp;color=0,0,0&amp;vtp=1"/>
          <p:cNvSpPr/>
          <p:nvPr/>
        </p:nvSpPr>
        <p:spPr>
          <a:xfrm>
            <a:off x="722376" y="4712398"/>
            <a:ext cx="10753344" cy="732155"/>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本文是一篇新闻报道。文章主要报道了中国科学家卢琦因其在全球荒漠化防治方面的贡献而荣获“地球卫士奖”的消息。</a:t>
            </a:r>
            <a:endParaRPr lang="en-US" altLang="zh-CN" sz="2000" dirty="0"/>
          </a:p>
        </p:txBody>
      </p:sp>
      <p:sp>
        <p:nvSpPr>
          <p:cNvPr id="4" name="QM_6_AN.304_1#6dd719b01.blank?vja=1&amp;pid=3977e533b&amp;color=0,0,0&amp;vpa=153&amp;vtp=1"/>
          <p:cNvSpPr/>
          <p:nvPr/>
        </p:nvSpPr>
        <p:spPr>
          <a:xfrm>
            <a:off x="8145272" y="1230200"/>
            <a:ext cx="10842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protect</a:t>
            </a:r>
            <a:endParaRPr lang="en-US" altLang="zh-CN" sz="2000" dirty="0"/>
          </a:p>
        </p:txBody>
      </p:sp>
      <p:sp>
        <p:nvSpPr>
          <p:cNvPr id="5" name="QM_6_AN.305_1#6dd719b01.blank?vja=1&amp;pid=3977e533b&amp;color=0,0,0&amp;vpa=154&amp;vtp=1"/>
          <p:cNvSpPr/>
          <p:nvPr/>
        </p:nvSpPr>
        <p:spPr>
          <a:xfrm>
            <a:off x="5630926" y="2004900"/>
            <a:ext cx="577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since</a:t>
            </a:r>
            <a:endParaRPr lang="en-US" altLang="zh-CN" sz="2000" dirty="0"/>
          </a:p>
        </p:txBody>
      </p:sp>
      <p:sp>
        <p:nvSpPr>
          <p:cNvPr id="6" name="QM_6_AN.306_1#6dd719b01.blank?vja=1&amp;pid=3977e533b&amp;color=0,0,0&amp;vpa=155&amp;vtp=1"/>
          <p:cNvSpPr/>
          <p:nvPr/>
        </p:nvSpPr>
        <p:spPr>
          <a:xfrm>
            <a:off x="7820216" y="2754200"/>
            <a:ext cx="858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actively</a:t>
            </a:r>
            <a:endParaRPr lang="en-US" altLang="zh-CN" sz="2000" dirty="0"/>
          </a:p>
        </p:txBody>
      </p:sp>
      <p:sp>
        <p:nvSpPr>
          <p:cNvPr id="7" name="QM_6_AN.307_1#6dd719b01.blank?vja=1&amp;pid=3977e533b&amp;color=0,0,0&amp;vpa=156&amp;vtp=1"/>
          <p:cNvSpPr/>
          <p:nvPr/>
        </p:nvSpPr>
        <p:spPr>
          <a:xfrm>
            <a:off x="5191887" y="3528900"/>
            <a:ext cx="93840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effective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fade">
                                      <p:cBhvr>
                                        <p:cTn id="4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09_1#86e4ee5f2?vja=1&amp;pid=6dd719b0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dirty="0"/>
          </a:p>
        </p:txBody>
      </p:sp>
      <p:sp>
        <p:nvSpPr>
          <p:cNvPr id="3" name="QB_7_AN.310_1#86e4ee5f2.blank?vja=1&amp;pid=6dd719b01&amp;color=0,0,0&amp;vpa=157&amp;vtp=1"/>
          <p:cNvSpPr/>
          <p:nvPr/>
        </p:nvSpPr>
        <p:spPr>
          <a:xfrm>
            <a:off x="1062101" y="858013"/>
            <a:ext cx="14398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awarded</a:t>
            </a:r>
            <a:endParaRPr lang="en-US" altLang="zh-CN" sz="2000" dirty="0"/>
          </a:p>
        </p:txBody>
      </p:sp>
      <p:sp>
        <p:nvSpPr>
          <p:cNvPr id="4" name="QB_7_AS.311_1#86e4ee5f2?vja=1&amp;pid=6dd719b01&amp;color=0,0,0&amp;vtp=1"/>
          <p:cNvSpPr/>
          <p:nvPr/>
        </p:nvSpPr>
        <p:spPr>
          <a:xfrm>
            <a:off x="722376" y="1315847"/>
            <a:ext cx="10753344" cy="1528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句意为：中国科学家卢琦因其在应对荒漠化、土地退化和干旱方面的贡献，被联合国环境规划署授予2024年“地球卫士奖”。设空处作谓语，由2024可知，此处应用一般过去时；award与Lu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Qi之间为被动关系，表示“被授予”，应用被动语态；主语是第三人称单数，助动词用was。故填was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awarded。</a:t>
            </a:r>
            <a:endParaRPr lang="en-US" altLang="zh-CN" sz="2200" dirty="0"/>
          </a:p>
        </p:txBody>
      </p:sp>
      <p:sp>
        <p:nvSpPr>
          <p:cNvPr id="5" name="QB_7_BD.312_1#c386f264a?vja=1&amp;pid=6dd719b01&amp;color=0,0,0&amp;vtp=1"/>
          <p:cNvSpPr/>
          <p:nvPr/>
        </p:nvSpPr>
        <p:spPr>
          <a:xfrm>
            <a:off x="722376" y="2872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7_AN.313_1#c386f264a.blank?vja=1&amp;pid=6dd719b01&amp;color=0,0,0&amp;vpa=158&amp;vtp=1"/>
          <p:cNvSpPr/>
          <p:nvPr/>
        </p:nvSpPr>
        <p:spPr>
          <a:xfrm>
            <a:off x="1024001" y="2821559"/>
            <a:ext cx="1141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addressing</a:t>
            </a:r>
            <a:endParaRPr lang="en-US" altLang="zh-CN" sz="2000" dirty="0"/>
          </a:p>
        </p:txBody>
      </p:sp>
      <p:sp>
        <p:nvSpPr>
          <p:cNvPr id="7" name="QB_7_AS.314_1#c386f264a?vja=1&amp;pid=6dd719b01&amp;color=0,0,0&amp;vtp=1"/>
          <p:cNvSpPr/>
          <p:nvPr/>
        </p:nvSpPr>
        <p:spPr>
          <a:xfrm>
            <a:off x="722376" y="32970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句意见上一题解析。设空处作非谓语，contribution（s）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的贡献”，其中to是介词；address在此处为动词，意为“设法解决”，所以应用其动名词形式addressing。故填addressing。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AS.314_2#c386f264a?vja=1&amp;pid=6dd719b01&amp;color=0,0,0&amp;mp=1&amp;vtp=1&amp;bt=1"/>
          <p:cNvSpPr/>
          <p:nvPr/>
        </p:nvSpPr>
        <p:spPr>
          <a:xfrm>
            <a:off x="722376" y="900000"/>
            <a:ext cx="10753344" cy="1113155"/>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address一词多义</a:t>
            </a:r>
            <a:endParaRPr lang="en-US" altLang="zh-CN" sz="2000" dirty="0"/>
          </a:p>
          <a:p>
            <a:pPr algn="l">
              <a:lnSpc>
                <a:spcPct val="125000"/>
              </a:lnSpc>
            </a:pP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.住址；通信处；演说；演讲</a:t>
            </a:r>
            <a:endParaRPr lang="en-US" altLang="zh-CN" sz="2000" dirty="0"/>
          </a:p>
          <a:p>
            <a:pPr algn="l">
              <a:lnSpc>
                <a:spcPct val="125000"/>
              </a:lnSpc>
            </a:pP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.演说；演讲；设法解决；处理；称呼（某人）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15_1#f66dc683c?vja=1&amp;pid=6dd719b0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3" name="QB_7_AN.316_1#f66dc683c.blank?vja=1&amp;pid=6dd719b01&amp;color=0,0,0&amp;vpa=159&amp;vtp=1"/>
          <p:cNvSpPr/>
          <p:nvPr/>
        </p:nvSpPr>
        <p:spPr>
          <a:xfrm>
            <a:off x="1049401" y="858013"/>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4" name="QB_7_AS.317_1#f66dc683c?vja=1&amp;pid=6dd719b01&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是首位获得该奖中的“科学与创新”类别的中国人。设空处引导定语从句，关系词代替先行词在从句中作主语，先行词是Chinese，指人，且先行词被first修饰，所以应用关系代词that引导该从句。故填that。</a:t>
            </a:r>
            <a:endParaRPr lang="en-US" altLang="zh-CN" sz="2200" dirty="0"/>
          </a:p>
        </p:txBody>
      </p:sp>
      <p:sp>
        <p:nvSpPr>
          <p:cNvPr id="5" name="QB_7_BD.318_1#f8a6572f1?vja=1&amp;pid=6dd719b01&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6" name="QB_7_AN.319_1#f8a6572f1.blank?vja=1&amp;pid=6dd719b01&amp;color=0,0,0&amp;vpa=160&amp;vtp=1"/>
          <p:cNvSpPr/>
          <p:nvPr/>
        </p:nvSpPr>
        <p:spPr>
          <a:xfrm>
            <a:off x="1062101" y="2465959"/>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7" name="QB_7_AS.320_1#f8a6572f1?vja=1&amp;pid=6dd719b01&amp;color=0,0,0&amp;vtp=1"/>
          <p:cNvSpPr/>
          <p:nvPr/>
        </p:nvSpPr>
        <p:spPr>
          <a:xfrm>
            <a:off x="722376" y="2928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句意为：联合国环境规划署称，卢琦在实施全球规模最大的造林工程，以及建立专家研究网络和合作伙伴关系方面发挥了关键作用。分析句子结构可知，“carrying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”与“establishing</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”之间为并列关系，共同作介词in的宾语，应用连词and连接。故填and。</a:t>
            </a:r>
            <a:endParaRPr lang="en-US" altLang="zh-CN" sz="2200" dirty="0"/>
          </a:p>
        </p:txBody>
      </p:sp>
      <p:sp>
        <p:nvSpPr>
          <p:cNvPr id="8" name="QB_7_BD.321_1#77dd99d02?vja=1&amp;pid=6dd719b01&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2000" dirty="0"/>
          </a:p>
        </p:txBody>
      </p:sp>
      <p:sp>
        <p:nvSpPr>
          <p:cNvPr id="9" name="QB_7_AN.322_1#77dd99d02.blank?vja=1&amp;pid=6dd719b01&amp;color=0,0,0&amp;vpa=161&amp;vtp=1"/>
          <p:cNvSpPr/>
          <p:nvPr/>
        </p:nvSpPr>
        <p:spPr>
          <a:xfrm>
            <a:off x="1036701" y="4066159"/>
            <a:ext cx="1606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encouragement</a:t>
            </a:r>
            <a:endParaRPr lang="en-US" altLang="zh-CN" sz="2000" dirty="0"/>
          </a:p>
        </p:txBody>
      </p:sp>
      <p:sp>
        <p:nvSpPr>
          <p:cNvPr id="10" name="QB_7_AS.323_1#77dd99d02?vja=1&amp;pid=6dd719b01&amp;color=0,0,0&amp;vtp=1"/>
          <p:cNvSpPr/>
          <p:nvPr/>
        </p:nvSpPr>
        <p:spPr>
          <a:xfrm>
            <a:off x="722376" y="45416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句意为：该奖项是对中国林草事业努力和投身治沙工作的科学家和技术专家的最大鼓舞。设空处作表语，且被the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greatest修饰，应用名词。故填encouragement。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9_1#6b421734b?vja=1&amp;pid=be6c248a0&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2000" dirty="0"/>
          </a:p>
        </p:txBody>
      </p:sp>
      <p:sp>
        <p:nvSpPr>
          <p:cNvPr id="3" name="QB_6_AN.20_1#6b421734b.blank?vja=1&amp;pid=be6c248a0&amp;color=0,0,0&amp;vpa=7&amp;vtp=1"/>
          <p:cNvSpPr/>
          <p:nvPr/>
        </p:nvSpPr>
        <p:spPr>
          <a:xfrm>
            <a:off x="4248214" y="858013"/>
            <a:ext cx="8874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learn</a:t>
            </a:r>
            <a:endParaRPr lang="en-US" altLang="zh-CN" sz="2000" dirty="0"/>
          </a:p>
        </p:txBody>
      </p:sp>
      <p:sp>
        <p:nvSpPr>
          <p:cNvPr id="4" name="QB_6_AS.21_1#6b421734b?vja=1&amp;pid=be6c248a0&amp;color=0,0,0&amp;vtp=1"/>
          <p:cNvSpPr/>
          <p:nvPr/>
        </p:nvSpPr>
        <p:spPr>
          <a:xfrm>
            <a:off x="722376" y="1696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句意为：我的外国朋友渴望更多地了解我们的文化，所以我想与他们分享它。be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sth为固定搭配，意为“渴望/热衷于做某事”。故填to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a:t>
            </a:r>
            <a:endParaRPr lang="en-US" altLang="zh-CN" sz="2200" dirty="0"/>
          </a:p>
        </p:txBody>
      </p:sp>
      <p:sp>
        <p:nvSpPr>
          <p:cNvPr id="5" name="QB_6_BD.22_1#a54d631f5?vja=1&amp;pid=be6c248a0&amp;color=0,0,0&amp;vtp=1"/>
          <p:cNvSpPr/>
          <p:nvPr/>
        </p:nvSpPr>
        <p:spPr>
          <a:xfrm>
            <a:off x="722376" y="24913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appointed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endParaRPr lang="en-US" altLang="zh-CN" sz="2000" dirty="0"/>
          </a:p>
        </p:txBody>
      </p:sp>
      <p:sp>
        <p:nvSpPr>
          <p:cNvPr id="6" name="QB_6_AN.23_1#a54d631f5.blank?vja=1&amp;pid=be6c248a0&amp;color=0,0,0&amp;vpa=8&amp;vtp=1"/>
          <p:cNvSpPr/>
          <p:nvPr/>
        </p:nvSpPr>
        <p:spPr>
          <a:xfrm>
            <a:off x="2859151" y="2453259"/>
            <a:ext cx="80327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take</a:t>
            </a:r>
            <a:endParaRPr lang="en-US" altLang="zh-CN" sz="2000" dirty="0"/>
          </a:p>
        </p:txBody>
      </p:sp>
      <p:sp>
        <p:nvSpPr>
          <p:cNvPr id="7" name="QB_6_AS.24_1#a54d631f5?vja=1&amp;pid=be6c248a0&amp;color=0,0,0&amp;vtp=1"/>
          <p:cNvSpPr/>
          <p:nvPr/>
        </p:nvSpPr>
        <p:spPr>
          <a:xfrm>
            <a:off x="722376" y="29160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句意为：我被指派负责安排那天的所有活动。appoint为动词，意为“任命；委派”，appoint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sth为固定搭配，意为“委派某人做某事”，此处为其被动形式。故填to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24_1#a16955977?vja=1&amp;pid=6dd719b0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325_1#a16955977.blank?vja=1&amp;pid=6dd719b01&amp;color=0,0,0&amp;vpa=162&amp;vtp=1"/>
          <p:cNvSpPr/>
          <p:nvPr/>
        </p:nvSpPr>
        <p:spPr>
          <a:xfrm>
            <a:off x="1036701" y="858013"/>
            <a:ext cx="860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devoted</a:t>
            </a:r>
            <a:endParaRPr lang="en-US" altLang="zh-CN" sz="2000" dirty="0"/>
          </a:p>
        </p:txBody>
      </p:sp>
      <p:sp>
        <p:nvSpPr>
          <p:cNvPr id="4" name="QB_7_AS.326_1#a16955977?vja=1&amp;pid=6dd719b01&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devoted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to为固定搭配，意为“致力于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”。句中已有系动词is，设空处应用非谓语动词作后置定语。故填devoted。</a:t>
            </a:r>
            <a:endParaRPr lang="en-US" altLang="zh-CN" sz="2200" dirty="0"/>
          </a:p>
        </p:txBody>
      </p:sp>
      <p:sp>
        <p:nvSpPr>
          <p:cNvPr id="5" name="QB_7_BD.327_1#6c1318fe7?vja=1&amp;pid=6dd719b01&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7_AN.328_1#6c1318fe7.blank?vja=1&amp;pid=6dd719b01&amp;color=0,0,0&amp;vpa=163&amp;vtp=1"/>
          <p:cNvSpPr/>
          <p:nvPr/>
        </p:nvSpPr>
        <p:spPr>
          <a:xfrm>
            <a:off x="1049401" y="2072259"/>
            <a:ext cx="10842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protect</a:t>
            </a:r>
            <a:endParaRPr lang="en-US" altLang="zh-CN" sz="2000" dirty="0"/>
          </a:p>
        </p:txBody>
      </p:sp>
      <p:sp>
        <p:nvSpPr>
          <p:cNvPr id="7" name="QB_7_AS.329_1#6c1318fe7?vja=1&amp;pid=6dd719b01&amp;color=0,0,0&amp;vtp=1"/>
          <p:cNvSpPr/>
          <p:nvPr/>
        </p:nvSpPr>
        <p:spPr>
          <a:xfrm>
            <a:off x="722376" y="2547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句意为：一年一度的“地球卫士奖”是联合国（颁发）的最高级别的环境荣誉，表彰为保护环境而付出努力的个人和组织。efforts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sth为固定短语，意为“做某事付出的努力”。故填to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protect。</a:t>
            </a:r>
            <a:endParaRPr lang="en-US" altLang="zh-CN" sz="2200" dirty="0"/>
          </a:p>
        </p:txBody>
      </p:sp>
      <p:sp>
        <p:nvSpPr>
          <p:cNvPr id="8" name="QB_7_BD.330_1#a865d02f1?vja=1&amp;pid=6dd719b01&amp;color=0,0,0&amp;vtp=1"/>
          <p:cNvSpPr/>
          <p:nvPr/>
        </p:nvSpPr>
        <p:spPr>
          <a:xfrm>
            <a:off x="722376" y="3735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9" name="QB_7_AN.331_1#a865d02f1.blank?vja=1&amp;pid=6dd719b01&amp;color=0,0,0&amp;vpa=164&amp;vtp=1"/>
          <p:cNvSpPr/>
          <p:nvPr/>
        </p:nvSpPr>
        <p:spPr>
          <a:xfrm>
            <a:off x="1049401" y="3697859"/>
            <a:ext cx="577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since</a:t>
            </a:r>
            <a:endParaRPr lang="en-US" altLang="zh-CN" sz="2000" dirty="0"/>
          </a:p>
        </p:txBody>
      </p:sp>
      <p:sp>
        <p:nvSpPr>
          <p:cNvPr id="10" name="QB_7_AS.332_1#a865d02f1?vja=1&amp;pid=6dd719b01&amp;color=0,0,0&amp;vtp=1"/>
          <p:cNvSpPr/>
          <p:nvPr/>
        </p:nvSpPr>
        <p:spPr>
          <a:xfrm>
            <a:off x="722376" y="41606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句意为：自2005年以来，已有122位获奖者因其在环境领域展现出的杰出且鼓舞人心的领导力而获得该奖项。由have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honoured可知，句子时态是现在完成时，“since+时间点”常与现在完成时连用，表示“自</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以来”。故填since。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33_1#f8564b23a?vja=1&amp;pid=6dd719b0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334_1#f8564b23a.blank?vja=1&amp;pid=6dd719b01&amp;color=0,0,0&amp;vpa=165&amp;vtp=1"/>
          <p:cNvSpPr/>
          <p:nvPr/>
        </p:nvSpPr>
        <p:spPr>
          <a:xfrm>
            <a:off x="1036701" y="845313"/>
            <a:ext cx="858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actively</a:t>
            </a:r>
            <a:endParaRPr lang="en-US" altLang="zh-CN" sz="2000" dirty="0"/>
          </a:p>
        </p:txBody>
      </p:sp>
      <p:sp>
        <p:nvSpPr>
          <p:cNvPr id="4" name="QB_7_AS.335_1#f8564b23a?vja=1&amp;pid=6dd719b01&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卢琦表示，“地球卫士奖”将激励更多的科学家和生态工作者，尤其是年轻一代，积极为保护全球环境和实现联合国可持续发展目标贡献力量。设空处作状语，修饰动词contribute，应用副词，actively意为“积极地”。故填actively。</a:t>
            </a:r>
            <a:endParaRPr lang="en-US" altLang="zh-CN" sz="2200" dirty="0"/>
          </a:p>
        </p:txBody>
      </p:sp>
      <p:sp>
        <p:nvSpPr>
          <p:cNvPr id="5" name="QB_7_BD.336_1#8cff90093?vja=1&amp;pid=6dd719b01&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7_AN.337_1#8cff90093.blank?vja=1&amp;pid=6dd719b01&amp;color=0,0,0&amp;vpa=166&amp;vtp=1"/>
          <p:cNvSpPr/>
          <p:nvPr/>
        </p:nvSpPr>
        <p:spPr>
          <a:xfrm>
            <a:off x="1189101" y="2465959"/>
            <a:ext cx="93840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effective</a:t>
            </a:r>
            <a:endParaRPr lang="en-US" altLang="zh-CN" sz="2000" dirty="0"/>
          </a:p>
        </p:txBody>
      </p:sp>
      <p:sp>
        <p:nvSpPr>
          <p:cNvPr id="7" name="QB_7_AS.338_1#8cff90093?vja=1&amp;pid=6dd719b01&amp;color=0,0,0&amp;vtp=1"/>
          <p:cNvSpPr/>
          <p:nvPr/>
        </p:nvSpPr>
        <p:spPr>
          <a:xfrm>
            <a:off x="722376" y="29287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句意为：卢琦还表示，希望通过中国的“一带一路”倡议和全球发展倡议等举措，在全球范围内共享更多有效且适用性强的荒漠化防治技术。设空处与adaptable共同作定语，修饰desertification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technologies，应用形容词，意为“有效的”。故填effective。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AS.338_2#8cff90093?vja=1&amp;pid=6dd719b01&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B_7_AS.338_3#8cff90093?vja=1&amp;pid=6dd719b01&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999232" y="1384124"/>
            <a:ext cx="6190488" cy="26609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7_AS.338_4#8cff90093?vja=1&amp;pid=6dd719b01&amp;color=0,0,0&amp;mp=1&amp;vtp=1"/>
          <p:cNvSpPr/>
          <p:nvPr/>
        </p:nvSpPr>
        <p:spPr>
          <a:xfrm>
            <a:off x="722376" y="4178124"/>
            <a:ext cx="10753344" cy="732155"/>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中国科学家卢琦因其在应对荒漠化、土地退化和干旱方面的贡献，被联合国环境规划署授予2024年“地球卫士奖”。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c9f6c79d4.fixed?vja=1&amp;pid=002353999&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c9f6c79d4.fixed?vja=1&amp;pid=002353999&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usage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Integrated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skills</a:t>
            </a:r>
            <a:endParaRPr lang="en-US" altLang="zh-CN" sz="4400" dirty="0"/>
          </a:p>
        </p:txBody>
      </p:sp>
      <p:pic>
        <p:nvPicPr>
          <p:cNvPr id="4" name="C_4#c9f6c79d4.fixed?vja=1&amp;pid=002353999&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c9f6c79d4.fixed?vja=1&amp;pid=002353999&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39_1#98e166e54?vja=1&amp;pid=09eecea49&amp;color=0,0,0&amp;vtp=1&amp;bt=1"/>
          <p:cNvSpPr/>
          <p:nvPr/>
        </p:nvSpPr>
        <p:spPr>
          <a:xfrm>
            <a:off x="722376" y="900000"/>
            <a:ext cx="10753344" cy="4919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disagree.</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consequences.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Nodding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charitable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screaming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disagreement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committing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honesty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honesty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admissions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conversations”.Once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philosophical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Kantian.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German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philosopher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contradictory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1990s,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Blanton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disapproval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honesty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Tree>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39_1#98e166e54?vja=1&amp;pid=09eecea49&amp;color=0,0,0&amp;vtp=1&amp;bt=1"/>
          <p:cNvSpPr/>
          <p:nvPr/>
        </p:nvSpPr>
        <p:spPr>
          <a:xfrm>
            <a:off x="722376" y="900000"/>
            <a:ext cx="10753344" cy="4152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consequences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reactivity.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Blanton,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embracing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faulty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lubricant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（润滑剂）.They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conflict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distrusted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compliments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suspicious.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sz="2000" dirty="0"/>
          </a:p>
        </p:txBody>
      </p:sp>
      <p:sp>
        <p:nvSpPr>
          <p:cNvPr id="3" name="QM_6_EX.340_1#98e166e54?vja=1&amp;pid=09eecea49&amp;color=0,0,0&amp;vtp=1"/>
          <p:cNvSpPr/>
          <p:nvPr/>
        </p:nvSpPr>
        <p:spPr>
          <a:xfrm>
            <a:off x="722376" y="5093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本文是一篇议论文。文章论述了在生活中说真话的重要性。作者认为，哪怕和别人观点不同，哪怕惹怒他人，我们也应该坚持说真话，以免误导他人使其作出错误判断。</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1_1#d232f0bf1?vja=1&amp;pid=98e166e54&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42_1#d232f0bf1.bracket?vja=1&amp;pid=98e166e54&amp;color=0,0,0&amp;vpa=167&amp;vtp=1"/>
          <p:cNvSpPr/>
          <p:nvPr/>
        </p:nvSpPr>
        <p:spPr>
          <a:xfrm>
            <a:off x="712158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341_2#d232f0bf1.choices?vja=1&amp;pid=98e166e54&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honesty.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philosophical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theories.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philosophy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choices.</a:t>
            </a:r>
            <a:endParaRPr lang="en-US" altLang="zh-CN" sz="2000" dirty="0"/>
          </a:p>
        </p:txBody>
      </p:sp>
      <p:sp>
        <p:nvSpPr>
          <p:cNvPr id="5" name="QC_7_AS.343_1#d232f0bf1?vja=1&amp;pid=98e166e54&amp;color=0,0,0&amp;vtp=1"/>
          <p:cNvSpPr/>
          <p:nvPr/>
        </p:nvSpPr>
        <p:spPr>
          <a:xfrm>
            <a:off x="722376" y="2839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细节理解题。根据第二段中的“Once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philosophical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belief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conversations’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Kantian.”可知，作者的朋友践行康德哲学理论。故选B项。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4_1#280d8a1c5?vja=1&amp;pid=98e166e54&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2.Brad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Blanton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45_1#280d8a1c5.blank?vja=1&amp;pid=98e166e54&amp;color=0,0,0&amp;vpa=168&amp;vtp=1"/>
          <p:cNvSpPr/>
          <p:nvPr/>
        </p:nvSpPr>
        <p:spPr>
          <a:xfrm>
            <a:off x="5045139" y="8580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44_2#280d8a1c5.choices?vja=1&amp;pid=98e166e54&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A.stressful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.unacceptable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harmful</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C.thoughtless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courageous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deserving</a:t>
            </a:r>
            <a:endParaRPr lang="en-US" altLang="zh-CN" sz="2000" dirty="0"/>
          </a:p>
        </p:txBody>
      </p:sp>
      <p:sp>
        <p:nvSpPr>
          <p:cNvPr id="5" name="QC_7_AS.346_1#280d8a1c5?vja=1&amp;pid=98e166e54&amp;color=0,0,0&amp;vtp=1"/>
          <p:cNvSpPr/>
          <p:nvPr/>
        </p:nvSpPr>
        <p:spPr>
          <a:xfrm>
            <a:off x="722376" y="2077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1990s,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Blanton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argued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truth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accept,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telling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costs,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disapproval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broken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relationships.But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honesty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consequences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deepen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connections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reactivity.”可知，布拉德·布兰顿发现说真话具有挑战性，但结果是值得的。故选D项。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7_1#045d35dc3?vja=1&amp;pid=98e166e54&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48_1#045d35dc3.bracket?vja=1&amp;pid=98e166e54&amp;color=0,0,0&amp;vpa=169&amp;vtp=1"/>
          <p:cNvSpPr/>
          <p:nvPr/>
        </p:nvSpPr>
        <p:spPr>
          <a:xfrm>
            <a:off x="7621778"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347_2#045d35dc3.choices?vja=1&amp;pid=98e166e54&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distinguish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stranger.</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wife’s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honesty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frankness.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suspicion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marriage.</a:t>
            </a:r>
            <a:endParaRPr lang="en-US" altLang="zh-CN" sz="2000" dirty="0"/>
          </a:p>
        </p:txBody>
      </p:sp>
      <p:sp>
        <p:nvSpPr>
          <p:cNvPr id="5" name="QC_7_AS.349_1#045d35dc3?vja=1&amp;pid=98e166e54&amp;color=0,0,0&amp;vtp=1"/>
          <p:cNvSpPr/>
          <p:nvPr/>
        </p:nvSpPr>
        <p:spPr>
          <a:xfrm>
            <a:off x="722376" y="2839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推理判断题。最后一段中的“Some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easier,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necessarily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happier.”表明作者认为我们不应该说谎，接着提到他不想让妻子说谎话，这样会让作者感到不被信任，由此可知，作者在最后一段提到了他的妻子是为了论证坦率的重要性。故选C项。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0_1#cc5c75e58?vja=1&amp;pid=98e166e54&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51_1#cc5c75e58.bracket?vja=1&amp;pid=98e166e54&amp;color=0,0,0&amp;vpa=170&amp;vtp=1"/>
          <p:cNvSpPr/>
          <p:nvPr/>
        </p:nvSpPr>
        <p:spPr>
          <a:xfrm>
            <a:off x="7148576"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50_2#cc5c75e58.choices?vja=1&amp;pid=98e166e54&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virtuous.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corrupted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lies.</a:t>
            </a:r>
            <a:endParaRPr lang="en-US" altLang="zh-CN" sz="2000" dirty="0"/>
          </a:p>
        </p:txBody>
      </p:sp>
      <p:sp>
        <p:nvSpPr>
          <p:cNvPr id="5" name="QC_7_AS.352_1#cc5c75e58?vja=1&amp;pid=98e166e54&amp;color=0,0,0&amp;vtp=1"/>
          <p:cNvSpPr/>
          <p:nvPr/>
        </p:nvSpPr>
        <p:spPr>
          <a:xfrm>
            <a:off x="722376" y="2077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committing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honesty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love.”可知，作者认为说实话可能是一种爱的行为。故选A项。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_1#7ffcd9531?vja=1&amp;pid=be6c248a0&amp;color=0,0,0&amp;mp=1&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endParaRPr lang="en-US" altLang="zh-CN" sz="2000" dirty="0"/>
          </a:p>
        </p:txBody>
      </p:sp>
      <p:sp>
        <p:nvSpPr>
          <p:cNvPr id="3" name="QB_6_AN.26_1#7ffcd9531.blank?vja=1&amp;pid=be6c248a0&amp;color=0,0,0&amp;mp=1&amp;vpa=9&amp;vtp=1"/>
          <p:cNvSpPr/>
          <p:nvPr/>
        </p:nvSpPr>
        <p:spPr>
          <a:xfrm>
            <a:off x="1087311" y="845313"/>
            <a:ext cx="1169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Suspecting</a:t>
            </a:r>
            <a:endParaRPr lang="en-US" altLang="zh-CN" sz="2000" dirty="0"/>
          </a:p>
        </p:txBody>
      </p:sp>
      <p:sp>
        <p:nvSpPr>
          <p:cNvPr id="4" name="QB_6_AS.27_1#7ffcd9531?vja=1&amp;pid=be6c248a0&amp;color=0,0,0&amp;vtp=1"/>
          <p:cNvSpPr/>
          <p:nvPr/>
        </p:nvSpPr>
        <p:spPr>
          <a:xfrm>
            <a:off x="722376" y="1696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句意为：他什么也没怀疑，径直走进了陷阱，直到第二天才被一位护林员发现。分析句子结构可知，设空处应用非谓语动词，suspect与其逻辑主语he之间是主动关系，应用现在分词作状语，故填Suspecting。</a:t>
            </a:r>
            <a:endParaRPr lang="en-US" altLang="zh-CN" sz="2200" dirty="0"/>
          </a:p>
        </p:txBody>
      </p:sp>
      <p:sp>
        <p:nvSpPr>
          <p:cNvPr id="5" name="QB_6_BD.28_1#e0bf9fb7c?vja=1&amp;pid=be6c248a0&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fields.</a:t>
            </a:r>
            <a:endParaRPr lang="en-US" altLang="zh-CN" sz="2000" dirty="0"/>
          </a:p>
        </p:txBody>
      </p:sp>
      <p:sp>
        <p:nvSpPr>
          <p:cNvPr id="6" name="QB_6_AN.29_1#e0bf9fb7c.blank?vja=1&amp;pid=be6c248a0&amp;color=0,0,0&amp;vpa=10&amp;vtp=1"/>
          <p:cNvSpPr/>
          <p:nvPr/>
        </p:nvSpPr>
        <p:spPr>
          <a:xfrm>
            <a:off x="4976241" y="2846959"/>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7" name="QB_6_AS.30_1#e0bf9fb7c?vja=1&amp;pid=be6c248a0&amp;color=0,0,0&amp;vtp=1"/>
          <p:cNvSpPr/>
          <p:nvPr/>
        </p:nvSpPr>
        <p:spPr>
          <a:xfrm>
            <a:off x="722376" y="3309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句意为：事实上，我们的新校园所建的位置，以前除了田地什么也没有。设空处引导地点状语从句，引导词在从句中作地点状语，故填where。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52_2#cc5c75e58?vja=1&amp;pid=98e166e54&amp;color=0,0,0&amp;mp=1&amp;vtp=1&amp;bt=1"/>
          <p:cNvSpPr/>
          <p:nvPr/>
        </p:nvSpPr>
        <p:spPr>
          <a:xfrm>
            <a:off x="722376" y="900000"/>
            <a:ext cx="10753344" cy="4538853"/>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写作语料库</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1"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if在读后续写中的巧妙运用</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strangers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avoiding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conflict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我不希望我的妻子告诉我她认为我想听的话，好像我们是避免冲突的陌生人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2000" dirty="0">
              <a:latin typeface="宋体" panose="02010600030101010101" pitchFamily="2" charset="-122"/>
            </a:endParaRPr>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似乎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2000" dirty="0">
              <a:latin typeface="宋体" panose="02010600030101010101" pitchFamily="2" charset="-122"/>
            </a:endParaRPr>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如：It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melt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slowly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annoyance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gradually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guilt.似乎我冰冷的心开始慢慢融化，我对他的恼怒逐渐转变为内疚。</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if+非谓语动词（doing/done/to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如：Hearing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unexpected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froze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rooted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spot.听到这个意外的消息，玛丽震惊得僵住了，好像生了根般定在原地。</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（3）as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if+句子</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如：He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fallen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him.他觉得整个天都塌了。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a8fc7e5f5?vja=1&amp;pid=09eecea49&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_BD#a8fc7e5f5?vja=1&amp;pid=09eecea49&amp;color=0,0,0&amp;tib=255,255,255&amp;iip=2&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a8fc7e5f5?vja=1&amp;pid=09eecea49&amp;color=0,0,0&amp;vtp=1"/>
          <p:cNvSpPr/>
          <p:nvPr/>
        </p:nvSpPr>
        <p:spPr>
          <a:xfrm>
            <a:off x="722377" y="1737184"/>
            <a:ext cx="10749631" cy="2633853"/>
          </a:xfrm>
          <a:prstGeom prst="rect">
            <a:avLst/>
          </a:prstGeom>
          <a:noFill/>
        </p:spPr>
        <p:txBody>
          <a:bodyPr wrap="square" lIns="0" tIns="0" rIns="0" bIns="0" rtlCol="0" anchor="t"/>
          <a:lstStyle/>
          <a:p>
            <a:pPr algn="l">
              <a:lnSpc>
                <a:spcPct val="125000"/>
              </a:lnSpc>
            </a:pP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1.despite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prep</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.尽管；即使</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2.contradictory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.相互矛盾的；对立的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3.conflict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.冲突；争执</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vi</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.冲突，抵触</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&amp;3&amp;</a:t>
            </a: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进阶词汇</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1.offend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vi</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.得罪；冒犯</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2.charitable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.仁爱的；宽厚的；慈善的</a:t>
            </a:r>
            <a:endParaRPr lang="en-US" altLang="zh-CN" sz="100" dirty="0"/>
          </a:p>
        </p:txBody>
      </p:sp>
      <p:pic>
        <p:nvPicPr>
          <p:cNvPr id="6" name="P_6_BD#a8fc7e5f5?vja=1&amp;pid=09eecea49&amp;color=0,0,0&amp;tib=255,255,255&amp;iip=3&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3387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53_1#9576b018a?vja=1&amp;pid=a4961cbd0&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[安徽芜湖一中2025高二月考]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Lucas,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violin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faded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ground.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Lucas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gentleman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middle-aged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hurriedly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Lucas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lottery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ticket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（彩票）,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Lucas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lottery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ticket.“Is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asked.“Yes,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brightening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George’s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purchased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lottery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ticket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$500,000.On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Lucas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Lucas’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just">
              <a:lnSpc>
                <a:spcPct val="125000"/>
              </a:lnSpc>
            </a:pPr>
            <a:endParaRPr lang="en-US" altLang="zh-CN" sz="2000" dirty="0"/>
          </a:p>
        </p:txBody>
      </p:sp>
    </p:spTree>
  </p:cSld>
  <p:clrMapOvr>
    <a:masterClrMapping/>
  </p:clrMapOvr>
  <p:transition>
    <p:fad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53_1#9576b018a?vja=1&amp;pid=a4961cbd0&amp;color=0,0,0&amp;vtp=1&amp;bt=1"/>
          <p:cNvSpPr/>
          <p:nvPr/>
        </p:nvSpPr>
        <p:spPr>
          <a:xfrm>
            <a:off x="722376" y="900000"/>
            <a:ext cx="10753344" cy="1866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lottery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ticket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seizing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ticket,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crowd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gathered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teenager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Lucas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honesty?”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violin,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#1.4</a:t>
            </a:r>
            <a:endParaRPr lang="en-US" altLang="zh-CN" sz="2000" dirty="0"/>
          </a:p>
        </p:txBody>
      </p:sp>
      <p:sp>
        <p:nvSpPr>
          <p:cNvPr id="3" name="QM_6_EX.354_1#9576b018a?vja=1&amp;pid=a4961cbd0&amp;color=0,0,0&amp;vtp=1"/>
          <p:cNvSpPr/>
          <p:nvPr/>
        </p:nvSpPr>
        <p:spPr>
          <a:xfrm>
            <a:off x="722376" y="2807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本文是一篇记叙文。文章讲述了贫穷的艺术家卢卡斯主动归还误得的50万美元彩票并拒绝报酬的故事。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5_1#b27ea1529.choices?vja=1&amp;pid=9576b018a&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.weird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B.boring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C.pleasant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.primitive</a:t>
            </a:r>
            <a:endParaRPr lang="en-US" altLang="zh-CN" sz="2000" dirty="0"/>
          </a:p>
        </p:txBody>
      </p:sp>
      <p:sp>
        <p:nvSpPr>
          <p:cNvPr id="3" name="QC_7_AN.356_1#b27ea1529.bracket?vja=1&amp;pid=9576b018a&amp;color=0,0,0&amp;vpa=171&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357_1#b27ea1529?vja=1&amp;pid=9576b018a&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stopped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”可知，卢卡斯演奏的音乐吸引了许多人驻足并投钱，说明音乐是悦耳的。pleasant意为“令人愉悦的”，符合语境。故选C项。weird意为“奇异的”；primitive意为“原始的”。</a:t>
            </a:r>
            <a:endParaRPr lang="en-US" altLang="zh-CN" sz="2200" dirty="0"/>
          </a:p>
        </p:txBody>
      </p:sp>
      <p:sp>
        <p:nvSpPr>
          <p:cNvPr id="5" name="QC_7_BD.358_1#3bc5b6026.choices?vja=1&amp;pid=9576b018a&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.box</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B.hat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C.bowl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.pocket</a:t>
            </a:r>
            <a:endParaRPr lang="en-US" altLang="zh-CN" sz="2000" dirty="0"/>
          </a:p>
        </p:txBody>
      </p:sp>
      <p:sp>
        <p:nvSpPr>
          <p:cNvPr id="6" name="QC_7_AN.359_1#3bc5b6026.bracket?vja=1&amp;pid=9576b018a&amp;color=0,0,0&amp;vpa=172&amp;vtp=1"/>
          <p:cNvSpPr/>
          <p:nvPr/>
        </p:nvSpPr>
        <p:spPr>
          <a:xfrm>
            <a:off x="1176401" y="2504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360_1#3bc5b6026?vja=1&amp;pid=9576b018a&amp;color=0,0,0&amp;vtp=1"/>
          <p:cNvSpPr/>
          <p:nvPr/>
        </p:nvSpPr>
        <p:spPr>
          <a:xfrm>
            <a:off x="722376" y="2928747"/>
            <a:ext cx="10753344" cy="770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根据下文“Last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gentleman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named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George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hat”可知，人们把钱放进了帽子里。</a:t>
            </a:r>
            <a:endParaRPr lang="en-US" altLang="zh-CN" sz="2200" dirty="0"/>
          </a:p>
        </p:txBody>
      </p:sp>
      <p:sp>
        <p:nvSpPr>
          <p:cNvPr id="8" name="QC_7_BD.361_1#c865adc68.choices?vja=1&amp;pid=9576b018a&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.Somewhat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B.Typically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C.Likewise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.Differently</a:t>
            </a:r>
            <a:endParaRPr lang="en-US" altLang="zh-CN" sz="2000" dirty="0"/>
          </a:p>
        </p:txBody>
      </p:sp>
      <p:sp>
        <p:nvSpPr>
          <p:cNvPr id="9" name="QC_7_AN.362_1#c865adc68.bracket?vja=1&amp;pid=9576b018a&amp;color=0,0,0&amp;vpa=173&amp;vtp=1"/>
          <p:cNvSpPr/>
          <p:nvPr/>
        </p:nvSpPr>
        <p:spPr>
          <a:xfrm>
            <a:off x="1176401" y="3735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363_1#c865adc68?vja=1&amp;pid=9576b018a&amp;color=0,0,0&amp;vtp=1"/>
          <p:cNvSpPr/>
          <p:nvPr/>
        </p:nvSpPr>
        <p:spPr>
          <a:xfrm>
            <a:off x="722376" y="41606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上文提到卢卡斯总是在同一地点做同样的事，即拉小提琴，而根据下文的“took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piece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ground”可知，他的行为与之前不同。differently意为“不同地”，符合语境。故选D项。somewhat意为“稍微”；typically意为“通常”；likewise意为“同样地”。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4_1#64ce2a9f2.choices?vja=1&amp;pid=9576b018a&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B.shocked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C.attracted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.troubled</a:t>
            </a:r>
            <a:endParaRPr lang="en-US" altLang="zh-CN" sz="2000" dirty="0"/>
          </a:p>
        </p:txBody>
      </p:sp>
      <p:sp>
        <p:nvSpPr>
          <p:cNvPr id="3" name="QC_7_AN.365_1#64ce2a9f2.bracket?vja=1&amp;pid=9576b018a&amp;color=0,0,0&amp;vpa=174&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366_1#64ce2a9f2?vja=1&amp;pid=9576b018a&amp;color=0,0,0&amp;vtp=1"/>
          <p:cNvSpPr/>
          <p:nvPr/>
        </p:nvSpPr>
        <p:spPr>
          <a:xfrm>
            <a:off x="722376" y="1315847"/>
            <a:ext cx="10753344" cy="770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结合语境可知，此处指人们被纸上的字吸引，然后才会围过来。attract意为“吸引”。故选C项。</a:t>
            </a:r>
            <a:endParaRPr lang="en-US" altLang="zh-CN" sz="2200" dirty="0"/>
          </a:p>
        </p:txBody>
      </p:sp>
      <p:sp>
        <p:nvSpPr>
          <p:cNvPr id="5" name="QC_7_BD.367_1#19df303eb.choices?vja=1&amp;pid=9576b018a&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C.put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endParaRPr lang="en-US" altLang="zh-CN" sz="2000" dirty="0"/>
          </a:p>
        </p:txBody>
      </p:sp>
      <p:sp>
        <p:nvSpPr>
          <p:cNvPr id="6" name="QC_7_AN.368_1#19df303eb.bracket?vja=1&amp;pid=9576b018a&amp;color=0,0,0&amp;vpa=175&amp;vtp=1"/>
          <p:cNvSpPr/>
          <p:nvPr/>
        </p:nvSpPr>
        <p:spPr>
          <a:xfrm>
            <a:off x="1176401" y="2123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369_1#19df303eb?vja=1&amp;pid=9576b018a&amp;color=0,0,0&amp;vtp=1"/>
          <p:cNvSpPr/>
          <p:nvPr/>
        </p:nvSpPr>
        <p:spPr>
          <a:xfrm>
            <a:off x="722376" y="25062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描述纸上的内容时，常用read表示“写着”，为英语中的固定用法。故选B项。</a:t>
            </a:r>
            <a:endParaRPr lang="en-US" altLang="zh-CN" sz="2200" dirty="0"/>
          </a:p>
        </p:txBody>
      </p:sp>
      <p:sp>
        <p:nvSpPr>
          <p:cNvPr id="8" name="QC_7_BD.370_1#ad8b41ce2.choices?vja=1&amp;pid=9576b018a&amp;color=0,0,0&amp;vtp=1"/>
          <p:cNvSpPr/>
          <p:nvPr/>
        </p:nvSpPr>
        <p:spPr>
          <a:xfrm>
            <a:off x="722376" y="2895600"/>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mistake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length</a:t>
            </a:r>
            <a:endParaRPr lang="en-US" altLang="zh-CN" sz="2000" dirty="0"/>
          </a:p>
        </p:txBody>
      </p:sp>
      <p:sp>
        <p:nvSpPr>
          <p:cNvPr id="9" name="QC_7_AN.371_1#ad8b41ce2.bracket?vja=1&amp;pid=9576b018a&amp;color=0,0,0&amp;vpa=176&amp;vtp=1"/>
          <p:cNvSpPr/>
          <p:nvPr/>
        </p:nvSpPr>
        <p:spPr>
          <a:xfrm>
            <a:off x="1176401" y="28956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7_AS.372_1#ad8b41ce2?vja=1&amp;pid=9576b018a&amp;color=0,0,0&amp;vtp=1"/>
          <p:cNvSpPr/>
          <p:nvPr/>
        </p:nvSpPr>
        <p:spPr>
          <a:xfrm>
            <a:off x="722376" y="33224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lottery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ticket,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it”和“However</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seizing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ticket”可知，乔治误将彩票放进了卢卡斯的帽子里。by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mistake意为“错误地”，故选A项。on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purpose意为“故意地”；in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advance意为“提前”；at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length意为“最终；详尽地”。</a:t>
            </a:r>
            <a:endParaRPr lang="en-US" altLang="zh-CN" sz="2200" dirty="0"/>
          </a:p>
        </p:txBody>
      </p:sp>
      <p:sp>
        <p:nvSpPr>
          <p:cNvPr id="11" name="QC_7_BD.373_1#c32f4fafa.choices?vja=1&amp;pid=9576b018a&amp;color=0,0,0&amp;vtp=1"/>
          <p:cNvSpPr/>
          <p:nvPr/>
        </p:nvSpPr>
        <p:spPr>
          <a:xfrm>
            <a:off x="722376" y="4497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.justify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B.submit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C.assign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.claim</a:t>
            </a:r>
            <a:endParaRPr lang="en-US" altLang="zh-CN" sz="2000" dirty="0"/>
          </a:p>
        </p:txBody>
      </p:sp>
      <p:sp>
        <p:nvSpPr>
          <p:cNvPr id="12" name="QC_7_AN.374_1#c32f4fafa.bracket?vja=1&amp;pid=9576b018a&amp;color=0,0,0&amp;vpa=177&amp;vtp=1"/>
          <p:cNvSpPr/>
          <p:nvPr/>
        </p:nvSpPr>
        <p:spPr>
          <a:xfrm>
            <a:off x="1176401" y="4497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3" name="QC_7_AS.375_1#c32f4fafa?vja=1&amp;pid=9576b018a&amp;color=0,0,0&amp;vtp=1"/>
          <p:cNvSpPr/>
          <p:nvPr/>
        </p:nvSpPr>
        <p:spPr>
          <a:xfrm>
            <a:off x="722376" y="4922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结合下文可知，乔治误将彩票放进了卢卡斯的帽子里，所以此处应是让失主来认领物品。claim意为“认领”，故选D项。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75_2#c32f4fafa?vja=1&amp;pid=9576b018a&amp;color=0,0,0&amp;mp=1&amp;vtp=1&amp;bt=1"/>
          <p:cNvSpPr/>
          <p:nvPr/>
        </p:nvSpPr>
        <p:spPr>
          <a:xfrm>
            <a:off x="722376" y="900000"/>
            <a:ext cx="10753344" cy="1113155"/>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claim熟词生义</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.声称，宣称</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.认领；索取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6_1#e5dcded9b.choices?vja=1&amp;pid=9576b018a&amp;color=0,0,0&amp;mp=1&amp;vtp=1&amp;bt=1"/>
          <p:cNvSpPr/>
          <p:nvPr/>
        </p:nvSpPr>
        <p:spPr>
          <a:xfrm>
            <a:off x="719328" y="722186"/>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C.forget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endParaRPr lang="en-US" altLang="zh-CN" sz="2000" dirty="0"/>
          </a:p>
        </p:txBody>
      </p:sp>
      <p:sp>
        <p:nvSpPr>
          <p:cNvPr id="3" name="QC_7_AN.377_1#e5dcded9b.bracket?vja=1&amp;pid=9576b018a&amp;color=0,0,0&amp;mp=1&amp;vpa=178&amp;vtp=1"/>
          <p:cNvSpPr/>
          <p:nvPr/>
        </p:nvSpPr>
        <p:spPr>
          <a:xfrm>
            <a:off x="1173353" y="722186"/>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378_1#e5dcded9b?vja=1&amp;pid=9576b018a&amp;color=0,0,0&amp;vtp=1"/>
          <p:cNvSpPr/>
          <p:nvPr/>
        </p:nvSpPr>
        <p:spPr>
          <a:xfrm>
            <a:off x="719328" y="1141920"/>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上文提到卢卡斯在寻找失主，所以此处应是指卢卡斯询问乔治是否丢失了东西，符合正常找失主的行为逻辑。故选B项。</a:t>
            </a:r>
            <a:endParaRPr lang="en-US" altLang="zh-CN" sz="2200" dirty="0"/>
          </a:p>
        </p:txBody>
      </p:sp>
      <p:sp>
        <p:nvSpPr>
          <p:cNvPr id="5" name="QC_7_BD.379_1#996b6ad9b.choices?vja=1&amp;pid=9576b018a&amp;color=0,0,0&amp;vtp=1"/>
          <p:cNvSpPr/>
          <p:nvPr/>
        </p:nvSpPr>
        <p:spPr>
          <a:xfrm>
            <a:off x="719328" y="1949132"/>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smoothed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2000" dirty="0"/>
          </a:p>
        </p:txBody>
      </p:sp>
      <p:sp>
        <p:nvSpPr>
          <p:cNvPr id="6" name="QC_7_AN.380_1#996b6ad9b.bracket?vja=1&amp;pid=9576b018a&amp;color=0,0,0&amp;vpa=179&amp;vtp=1"/>
          <p:cNvSpPr/>
          <p:nvPr/>
        </p:nvSpPr>
        <p:spPr>
          <a:xfrm>
            <a:off x="1173353" y="1949132"/>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7_AS.381_1#996b6ad9b?vja=1&amp;pid=9576b018a&amp;color=0,0,0&amp;vtp=1"/>
          <p:cNvSpPr/>
          <p:nvPr/>
        </p:nvSpPr>
        <p:spPr>
          <a:xfrm>
            <a:off x="719328" y="2373820"/>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asked.”可知，卢卡斯拿出了彩票，询问它是否属于乔治先生。take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out意为“拿出；取出”,故选C项。smooth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out意为“（用手）弄平”；take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on意为“承担（责任）”；draw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on意为“利用”。</a:t>
            </a:r>
            <a:endParaRPr lang="en-US" altLang="zh-CN" sz="2200" dirty="0"/>
          </a:p>
        </p:txBody>
      </p:sp>
      <p:sp>
        <p:nvSpPr>
          <p:cNvPr id="8" name="QC_7_BD.382_1#6d96eeb0f.choices?vja=1&amp;pid=9576b018a&amp;color=0,0,0&amp;vtp=1"/>
          <p:cNvSpPr/>
          <p:nvPr/>
        </p:nvSpPr>
        <p:spPr>
          <a:xfrm>
            <a:off x="719328" y="3562032"/>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.instantly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B.decently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C.humbly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.surprisingly</a:t>
            </a:r>
            <a:endParaRPr lang="en-US" altLang="zh-CN" sz="2000" dirty="0"/>
          </a:p>
        </p:txBody>
      </p:sp>
      <p:sp>
        <p:nvSpPr>
          <p:cNvPr id="9" name="QC_7_AN.383_1#6d96eeb0f.bracket?vja=1&amp;pid=9576b018a&amp;color=0,0,0&amp;vpa=180&amp;vtp=1"/>
          <p:cNvSpPr/>
          <p:nvPr/>
        </p:nvSpPr>
        <p:spPr>
          <a:xfrm>
            <a:off x="1300353" y="3562032"/>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7_AS.384_1#6d96eeb0f?vja=1&amp;pid=9576b018a&amp;color=0,0,0&amp;vtp=1"/>
          <p:cNvSpPr/>
          <p:nvPr/>
        </p:nvSpPr>
        <p:spPr>
          <a:xfrm>
            <a:off x="719328" y="3986720"/>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根据上文“‘Yes,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George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brightening”可知，乔治确定是自己的彩票后，他欣喜若狂，眼睛也瞬间亮了起来。instantly意为“立即”，体现了瞬间的情绪变化，符合语境。故选A项。decently意为“得体地”；humbly意为“谦逊地”。</a:t>
            </a:r>
            <a:endParaRPr lang="en-US" altLang="zh-CN" sz="2200" dirty="0"/>
          </a:p>
        </p:txBody>
      </p:sp>
      <p:sp>
        <p:nvSpPr>
          <p:cNvPr id="11" name="QC_7_BD.385_1#92d418c6b.choices?vja=1&amp;pid=9576b018a&amp;color=0,0,0&amp;vtp=1"/>
          <p:cNvSpPr/>
          <p:nvPr/>
        </p:nvSpPr>
        <p:spPr>
          <a:xfrm>
            <a:off x="716280" y="519429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.fetched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B.wandered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C.suspended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.corresponded</a:t>
            </a:r>
            <a:endParaRPr lang="en-US" altLang="zh-CN" sz="2000" dirty="0"/>
          </a:p>
        </p:txBody>
      </p:sp>
      <p:sp>
        <p:nvSpPr>
          <p:cNvPr id="12" name="QC_7_AS.387_1#92d418c6b?vja=1&amp;pid=9576b018a&amp;color=0,0,0&amp;vtp=1"/>
          <p:cNvSpPr/>
          <p:nvPr/>
        </p:nvSpPr>
        <p:spPr>
          <a:xfrm>
            <a:off x="716280" y="5622846"/>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ago可推知，此处指“乔治的思绪回到了几天前”。wander意为“走神”，故选B项。</a:t>
            </a:r>
            <a:endParaRPr lang="en-US" altLang="zh-CN" sz="2200" dirty="0"/>
          </a:p>
        </p:txBody>
      </p:sp>
      <p:sp>
        <p:nvSpPr>
          <p:cNvPr id="13" name="QC_7_AN.386_1#92d418c6b.bracket?vja=1&amp;pid=9576b018a&amp;color=0,0,0&amp;vpa=181&amp;vtp=1"/>
          <p:cNvSpPr/>
          <p:nvPr/>
        </p:nvSpPr>
        <p:spPr>
          <a:xfrm>
            <a:off x="1287907" y="519429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3">
                                            <p:bg/>
                                          </p:spTgt>
                                        </p:tgtEl>
                                        <p:attrNameLst>
                                          <p:attrName>style.visibility</p:attrName>
                                        </p:attrNameLst>
                                      </p:cBhvr>
                                      <p:to>
                                        <p:strVal val="visible"/>
                                      </p:to>
                                    </p:set>
                                    <p:animEffect transition="in" filter="fade">
                                      <p:cBhvr>
                                        <p:cTn id="55" dur="500"/>
                                        <p:tgtEl>
                                          <p:spTgt spid="13">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3">
                                            <p:txEl>
                                              <p:pRg st="0" end="0"/>
                                            </p:txEl>
                                          </p:spTgt>
                                        </p:tgtEl>
                                        <p:attrNameLst>
                                          <p:attrName>style.visibility</p:attrName>
                                        </p:attrNameLst>
                                      </p:cBhvr>
                                      <p:to>
                                        <p:strVal val="visible"/>
                                      </p:to>
                                    </p:set>
                                    <p:animEffect transition="in" filter="fade">
                                      <p:cBhvr>
                                        <p:cTn id="58" dur="500"/>
                                        <p:tgtEl>
                                          <p:spTgt spid="13">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87_2#92d418c6b?vja=1&amp;pid=9576b018a&amp;color=0,0,0&amp;mp=1&amp;vtp=1&amp;bt=1"/>
          <p:cNvSpPr/>
          <p:nvPr/>
        </p:nvSpPr>
        <p:spPr>
          <a:xfrm>
            <a:off x="722376" y="900000"/>
            <a:ext cx="10753344" cy="1113155"/>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wander熟词生义</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.闲逛，游荡</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.走神;神志恍惚；偏离（正道）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88_1#6b5a60c1f.choices?vja=1&amp;pid=9576b018a&amp;color=0,0,0&amp;vtp=1&amp;bt=1"/>
          <p:cNvSpPr/>
          <p:nvPr/>
        </p:nvSpPr>
        <p:spPr>
          <a:xfrm>
            <a:off x="719328" y="722186"/>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3" name="QC_7_AN.389_1#6b5a60c1f.bracket?vja=1&amp;pid=9576b018a&amp;color=0,0,0&amp;vpa=182&amp;vtp=1"/>
          <p:cNvSpPr/>
          <p:nvPr/>
        </p:nvSpPr>
        <p:spPr>
          <a:xfrm>
            <a:off x="1300353" y="722186"/>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AS.390_1#6b5a60c1f?vja=1&amp;pid=9576b018a&amp;color=0,0,0&amp;vtp=1"/>
          <p:cNvSpPr/>
          <p:nvPr/>
        </p:nvSpPr>
        <p:spPr>
          <a:xfrm>
            <a:off x="719328" y="1141920"/>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Lucas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Lucas’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hat.However,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lottery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ticket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also”可知，乔治不小心把彩票同50美元一起扔进了卢卡斯的帽子里。故选D项。put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away意为“将</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收起”；hand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out意为“分发”；take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back意为“退回”。</a:t>
            </a:r>
            <a:endParaRPr lang="en-US" altLang="zh-CN" sz="2200" dirty="0"/>
          </a:p>
        </p:txBody>
      </p:sp>
      <p:sp>
        <p:nvSpPr>
          <p:cNvPr id="5" name="QC_7_BD.391_1#3c665a1c4.choices?vja=1&amp;pid=9576b018a&amp;color=0,0,0&amp;vtp=1"/>
          <p:cNvSpPr/>
          <p:nvPr/>
        </p:nvSpPr>
        <p:spPr>
          <a:xfrm>
            <a:off x="719328" y="2317432"/>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B.rejected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C.regained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.reserved</a:t>
            </a:r>
            <a:endParaRPr lang="en-US" altLang="zh-CN" sz="2000" dirty="0"/>
          </a:p>
        </p:txBody>
      </p:sp>
      <p:sp>
        <p:nvSpPr>
          <p:cNvPr id="6" name="QC_7_AN.392_1#3c665a1c4.bracket?vja=1&amp;pid=9576b018a&amp;color=0,0,0&amp;vpa=183&amp;vtp=1"/>
          <p:cNvSpPr/>
          <p:nvPr/>
        </p:nvSpPr>
        <p:spPr>
          <a:xfrm>
            <a:off x="1300353" y="2317432"/>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7_AS.393_1#3c665a1c4?vja=1&amp;pid=9576b018a&amp;color=0,0,0&amp;vtp=1"/>
          <p:cNvSpPr/>
          <p:nvPr/>
        </p:nvSpPr>
        <p:spPr>
          <a:xfrm>
            <a:off x="719328" y="2742120"/>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结合语境可知，卢卡斯把彩票还给了乔治，即乔治正拿着重新获得的彩票。regain意为“重新获得”，故选C项。</a:t>
            </a:r>
            <a:endParaRPr lang="en-US" altLang="zh-CN" sz="2200" dirty="0"/>
          </a:p>
        </p:txBody>
      </p:sp>
      <p:sp>
        <p:nvSpPr>
          <p:cNvPr id="8" name="QC_7_BD.394_1#f336db844.choices?vja=1&amp;pid=9576b018a&amp;color=0,0,0&amp;vtp=1"/>
          <p:cNvSpPr/>
          <p:nvPr/>
        </p:nvSpPr>
        <p:spPr>
          <a:xfrm>
            <a:off x="719328" y="3549332"/>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.broke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B.famous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C.subjective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.superior</a:t>
            </a:r>
            <a:endParaRPr lang="en-US" altLang="zh-CN" sz="2000" dirty="0"/>
          </a:p>
        </p:txBody>
      </p:sp>
      <p:sp>
        <p:nvSpPr>
          <p:cNvPr id="9" name="QC_7_AN.395_1#f336db844.bracket?vja=1&amp;pid=9576b018a&amp;color=0,0,0&amp;vpa=184&amp;vtp=1"/>
          <p:cNvSpPr/>
          <p:nvPr/>
        </p:nvSpPr>
        <p:spPr>
          <a:xfrm>
            <a:off x="1300353" y="3549332"/>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7_AS.396_1#f336db844?vja=1&amp;pid=9576b018a&amp;color=0,0,0&amp;vtp=1"/>
          <p:cNvSpPr/>
          <p:nvPr/>
        </p:nvSpPr>
        <p:spPr>
          <a:xfrm>
            <a:off x="719328" y="3974020"/>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根据第一段中的a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artist可知，卢卡斯很贫穷，所以此处是指这个少年好奇为什么卢卡斯在身无分文的情况下拒绝乔治的好意。broke意为“身无分文的；破产的”，故选A项。subjective意为“主观的”；superior意为“有优越感的”。</a:t>
            </a:r>
            <a:endParaRPr lang="en-US" altLang="zh-CN" sz="2200" dirty="0"/>
          </a:p>
        </p:txBody>
      </p:sp>
      <p:sp>
        <p:nvSpPr>
          <p:cNvPr id="11" name="QC_7_BD.397_1#faa359292.choices?vja=1&amp;pid=9576b018a&amp;color=0,0,0&amp;vtp=1"/>
          <p:cNvSpPr/>
          <p:nvPr/>
        </p:nvSpPr>
        <p:spPr>
          <a:xfrm>
            <a:off x="716280" y="519429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B.chapter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C.place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.tune</a:t>
            </a:r>
            <a:endParaRPr lang="en-US" altLang="zh-CN" sz="2000" dirty="0"/>
          </a:p>
        </p:txBody>
      </p:sp>
      <p:sp>
        <p:nvSpPr>
          <p:cNvPr id="12" name="QC_7_AS.399_1#faa359292?vja=1&amp;pid=9576b018a&amp;color=0,0,0&amp;vtp=1"/>
          <p:cNvSpPr/>
          <p:nvPr/>
        </p:nvSpPr>
        <p:spPr>
          <a:xfrm>
            <a:off x="716280" y="5622846"/>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结合语境可知，卢卡斯是小提琴手，此处指卢卡斯把人的诚实品质比作音乐的旋律，人失去诚实就好比丢掉了心中的旋律，是非常糟糕的事。tune意为“旋律；曲调”，故选D项。</a:t>
            </a:r>
            <a:endParaRPr lang="en-US" altLang="zh-CN" sz="2200" dirty="0"/>
          </a:p>
        </p:txBody>
      </p:sp>
      <p:sp>
        <p:nvSpPr>
          <p:cNvPr id="13" name="QC_7_AN.398_1#faa359292.bracket?vja=1&amp;pid=9576b018a&amp;color=0,0,0&amp;vpa=185&amp;vtp=1"/>
          <p:cNvSpPr/>
          <p:nvPr/>
        </p:nvSpPr>
        <p:spPr>
          <a:xfrm>
            <a:off x="1297305" y="519429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3">
                                            <p:bg/>
                                          </p:spTgt>
                                        </p:tgtEl>
                                        <p:attrNameLst>
                                          <p:attrName>style.visibility</p:attrName>
                                        </p:attrNameLst>
                                      </p:cBhvr>
                                      <p:to>
                                        <p:strVal val="visible"/>
                                      </p:to>
                                    </p:set>
                                    <p:animEffect transition="in" filter="fade">
                                      <p:cBhvr>
                                        <p:cTn id="55" dur="500"/>
                                        <p:tgtEl>
                                          <p:spTgt spid="13">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3">
                                            <p:txEl>
                                              <p:pRg st="0" end="0"/>
                                            </p:txEl>
                                          </p:spTgt>
                                        </p:tgtEl>
                                        <p:attrNameLst>
                                          <p:attrName>style.visibility</p:attrName>
                                        </p:attrNameLst>
                                      </p:cBhvr>
                                      <p:to>
                                        <p:strVal val="visible"/>
                                      </p:to>
                                    </p:set>
                                    <p:animEffect transition="in" filter="fade">
                                      <p:cBhvr>
                                        <p:cTn id="58" dur="500"/>
                                        <p:tgtEl>
                                          <p:spTgt spid="13">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4ca89f941?vja=1&amp;pid=729016e67&amp;color=0,0,0&amp;vtp=1&amp;bt=1"/>
          <p:cNvSpPr/>
          <p:nvPr/>
        </p:nvSpPr>
        <p:spPr>
          <a:xfrm>
            <a:off x="722376" y="896112"/>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dirty="0"/>
          </a:p>
        </p:txBody>
      </p:sp>
      <p:sp>
        <p:nvSpPr>
          <p:cNvPr id="3" name="QB_6_BD.31_1#3f2f3d8be?vja=1&amp;pid=729016e67&amp;color=0,0,0&amp;vtp=1"/>
          <p:cNvSpPr/>
          <p:nvPr/>
        </p:nvSpPr>
        <p:spPr>
          <a:xfrm>
            <a:off x="722376" y="1277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1.让空中交通管制员十分担忧的是，飞机起飞后立即与该机场失去了联系。（contact）</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traffic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endParaRPr lang="en-US" altLang="zh-CN" sz="2000" dirty="0"/>
          </a:p>
        </p:txBody>
      </p:sp>
      <p:sp>
        <p:nvSpPr>
          <p:cNvPr id="4" name="QB_6_AN.32_1#3f2f3d8be.blank?vja=1&amp;pid=729016e67&amp;color=0,0,0&amp;vpa=11&amp;vtp=1"/>
          <p:cNvSpPr/>
          <p:nvPr/>
        </p:nvSpPr>
        <p:spPr>
          <a:xfrm>
            <a:off x="9051608" y="1620647"/>
            <a:ext cx="422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lost</a:t>
            </a:r>
            <a:endParaRPr lang="en-US" altLang="zh-CN" sz="2000" dirty="0"/>
          </a:p>
        </p:txBody>
      </p:sp>
      <p:sp>
        <p:nvSpPr>
          <p:cNvPr id="5" name="QB_6_AN.33_1#3f2f3d8be.blank?vja=1&amp;pid=729016e67&amp;color=0,0,0&amp;vpa=12&amp;vtp=1"/>
          <p:cNvSpPr/>
          <p:nvPr/>
        </p:nvSpPr>
        <p:spPr>
          <a:xfrm>
            <a:off x="9797923" y="1620647"/>
            <a:ext cx="788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contact</a:t>
            </a:r>
            <a:endParaRPr lang="en-US" altLang="zh-CN" sz="2000" dirty="0"/>
          </a:p>
        </p:txBody>
      </p:sp>
      <p:sp>
        <p:nvSpPr>
          <p:cNvPr id="6" name="QB_6_AN.34_1#3f2f3d8be.blank?vja=1&amp;pid=729016e67&amp;color=0,0,0&amp;vpa=13&amp;vtp=1"/>
          <p:cNvSpPr/>
          <p:nvPr/>
        </p:nvSpPr>
        <p:spPr>
          <a:xfrm>
            <a:off x="10887139" y="1620647"/>
            <a:ext cx="508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7" name="QB_6_AN.35_1#3f2f3d8be.blank?vja=1&amp;pid=729016e67&amp;color=0,0,0&amp;vpa=14&amp;vtp=1"/>
          <p:cNvSpPr/>
          <p:nvPr/>
        </p:nvSpPr>
        <p:spPr>
          <a:xfrm>
            <a:off x="808101" y="2001647"/>
            <a:ext cx="801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the/this</a:t>
            </a:r>
            <a:endParaRPr lang="en-US" altLang="zh-CN" sz="2000" dirty="0"/>
          </a:p>
        </p:txBody>
      </p:sp>
      <p:sp>
        <p:nvSpPr>
          <p:cNvPr id="8" name="QB_6_AN.36_1#3f2f3d8be.blank?vja=1&amp;pid=729016e67&amp;color=0,0,0&amp;vpa=15&amp;vtp=1"/>
          <p:cNvSpPr/>
          <p:nvPr/>
        </p:nvSpPr>
        <p:spPr>
          <a:xfrm>
            <a:off x="1925701" y="1988947"/>
            <a:ext cx="731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airport</a:t>
            </a:r>
            <a:endParaRPr lang="en-US" altLang="zh-CN" sz="2000" dirty="0"/>
          </a:p>
        </p:txBody>
      </p:sp>
      <p:sp>
        <p:nvSpPr>
          <p:cNvPr id="9" name="QB_6_AN.37_1#3f2f3d8be.blank?vja=1&amp;pid=729016e67&amp;color=0,0,0&amp;vpa=16&amp;vtp=1"/>
          <p:cNvSpPr/>
          <p:nvPr/>
        </p:nvSpPr>
        <p:spPr>
          <a:xfrm>
            <a:off x="3522726" y="2001647"/>
            <a:ext cx="520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after</a:t>
            </a:r>
            <a:endParaRPr lang="en-US" altLang="zh-CN" sz="2000" dirty="0"/>
          </a:p>
        </p:txBody>
      </p:sp>
      <p:sp>
        <p:nvSpPr>
          <p:cNvPr id="10" name="QB_6_BD.38_1#46dceb299?vja=1&amp;pid=729016e67&amp;color=0,0,0&amp;vtp=1"/>
          <p:cNvSpPr/>
          <p:nvPr/>
        </p:nvSpPr>
        <p:spPr>
          <a:xfrm>
            <a:off x="722376" y="2420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2.他只身一人来到哥本哈根，打算闯出一番事业。（fortune）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Copenhagen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intended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3.预约体验新产品是值得的。（worthwhile；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appointment）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It’s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___________ ___ ______ ____ ____________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experience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new</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product.</a:t>
            </a:r>
            <a:endParaRPr lang="en-US" altLang="zh-CN" sz="2000" dirty="0"/>
          </a:p>
        </p:txBody>
      </p:sp>
      <p:sp>
        <p:nvSpPr>
          <p:cNvPr id="11" name="QB_6_AN.39_1#46dceb299.blank?vja=1&amp;pid=729016e67&amp;color=0,0,0&amp;vpa=17&amp;vtp=1"/>
          <p:cNvSpPr/>
          <p:nvPr/>
        </p:nvSpPr>
        <p:spPr>
          <a:xfrm>
            <a:off x="6097651" y="2763647"/>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2" name="QB_6_AN.40_1#46dceb299.blank?vja=1&amp;pid=729016e67&amp;color=0,0,0&amp;vpa=18&amp;vtp=1"/>
          <p:cNvSpPr/>
          <p:nvPr/>
        </p:nvSpPr>
        <p:spPr>
          <a:xfrm>
            <a:off x="6605651" y="2763647"/>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make/seek</a:t>
            </a:r>
            <a:endParaRPr lang="en-US" altLang="zh-CN" sz="2000" dirty="0"/>
          </a:p>
        </p:txBody>
      </p:sp>
      <p:sp>
        <p:nvSpPr>
          <p:cNvPr id="13" name="QB_6_AN.41_1#46dceb299.blank?vja=1&amp;pid=729016e67&amp;color=0,0,0&amp;vpa=19&amp;vtp=1"/>
          <p:cNvSpPr/>
          <p:nvPr/>
        </p:nvSpPr>
        <p:spPr>
          <a:xfrm>
            <a:off x="7977251" y="2763647"/>
            <a:ext cx="534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a:t>
            </a:r>
            <a:endParaRPr lang="en-US" altLang="zh-CN" sz="2000" dirty="0"/>
          </a:p>
        </p:txBody>
      </p:sp>
      <p:sp>
        <p:nvSpPr>
          <p:cNvPr id="14" name="QB_6_AN.42_1#46dceb299.blank?vja=1&amp;pid=729016e67&amp;color=0,0,0&amp;vpa=20&amp;vtp=1"/>
          <p:cNvSpPr/>
          <p:nvPr/>
        </p:nvSpPr>
        <p:spPr>
          <a:xfrm>
            <a:off x="8739251" y="2763647"/>
            <a:ext cx="788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fortune</a:t>
            </a:r>
            <a:endParaRPr lang="en-US" altLang="zh-CN" sz="2000" dirty="0"/>
          </a:p>
        </p:txBody>
      </p:sp>
      <p:sp>
        <p:nvSpPr>
          <p:cNvPr id="16" name="QB_6_AN.44_1#46dceb299.blank?vja=1&amp;pid=729016e67&amp;color=0,0,0&amp;vpa=21&amp;vtp=1"/>
          <p:cNvSpPr/>
          <p:nvPr/>
        </p:nvSpPr>
        <p:spPr>
          <a:xfrm>
            <a:off x="1244918" y="3525647"/>
            <a:ext cx="1212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worthwhile</a:t>
            </a:r>
            <a:endParaRPr lang="en-US" altLang="zh-CN" sz="2000" dirty="0"/>
          </a:p>
        </p:txBody>
      </p:sp>
      <p:sp>
        <p:nvSpPr>
          <p:cNvPr id="17" name="QB_6_AN.45_1#46dceb299.blank?vja=1&amp;pid=729016e67&amp;color=0,0,0&amp;vpa=22&amp;vtp=1"/>
          <p:cNvSpPr/>
          <p:nvPr/>
        </p:nvSpPr>
        <p:spPr>
          <a:xfrm>
            <a:off x="2743518" y="3525647"/>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8" name="QB_6_AN.46_1#46dceb299.blank?vja=1&amp;pid=729016e67&amp;color=0,0,0&amp;vpa=23&amp;vtp=1"/>
          <p:cNvSpPr/>
          <p:nvPr/>
        </p:nvSpPr>
        <p:spPr>
          <a:xfrm>
            <a:off x="3264218" y="3525647"/>
            <a:ext cx="606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make</a:t>
            </a:r>
            <a:endParaRPr lang="en-US" altLang="zh-CN" sz="2000" dirty="0"/>
          </a:p>
        </p:txBody>
      </p:sp>
      <p:sp>
        <p:nvSpPr>
          <p:cNvPr id="19" name="QB_6_AN.47_1#46dceb299.blank?vja=1&amp;pid=729016e67&amp;color=0,0,0&amp;vpa=24&amp;vtp=1"/>
          <p:cNvSpPr/>
          <p:nvPr/>
        </p:nvSpPr>
        <p:spPr>
          <a:xfrm>
            <a:off x="4178618" y="3525647"/>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20" name="QB_6_AN.48_1#46dceb299.blank?vja=1&amp;pid=729016e67&amp;color=0,0,0&amp;vpa=25&amp;vtp=1"/>
          <p:cNvSpPr/>
          <p:nvPr/>
        </p:nvSpPr>
        <p:spPr>
          <a:xfrm>
            <a:off x="4800918" y="3512947"/>
            <a:ext cx="1323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appointment</a:t>
            </a:r>
            <a:endParaRPr lang="en-US" altLang="zh-CN" sz="2000" dirty="0"/>
          </a:p>
        </p:txBody>
      </p:sp>
      <p:sp>
        <p:nvSpPr>
          <p:cNvPr id="21" name="QB_6_BD.49_1#ebeffe00c?vja=1&amp;pid=729016e67&amp;color=0,0,0&amp;vtp=1"/>
          <p:cNvSpPr/>
          <p:nvPr/>
        </p:nvSpPr>
        <p:spPr>
          <a:xfrm>
            <a:off x="722376" y="3944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4.同时，通过将这些视频保存在电脑中，学生可以随时复习所学的内容。（with复合结构）</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Meantime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2000" dirty="0"/>
          </a:p>
        </p:txBody>
      </p:sp>
      <p:sp>
        <p:nvSpPr>
          <p:cNvPr id="22" name="QB_6_AN.50_1#ebeffe00c.blank?vja=1&amp;pid=729016e67&amp;color=0,0,0&amp;vpa=26&amp;vtp=1"/>
          <p:cNvSpPr/>
          <p:nvPr/>
        </p:nvSpPr>
        <p:spPr>
          <a:xfrm>
            <a:off x="2019999" y="4287647"/>
            <a:ext cx="508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23" name="QB_6_AN.51_1#ebeffe00c.blank?vja=1&amp;pid=729016e67&amp;color=0,0,0&amp;vpa=27&amp;vtp=1"/>
          <p:cNvSpPr/>
          <p:nvPr/>
        </p:nvSpPr>
        <p:spPr>
          <a:xfrm>
            <a:off x="2839784" y="4287647"/>
            <a:ext cx="957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the/these</a:t>
            </a:r>
            <a:endParaRPr lang="en-US" altLang="zh-CN" sz="2000" dirty="0"/>
          </a:p>
        </p:txBody>
      </p:sp>
      <p:sp>
        <p:nvSpPr>
          <p:cNvPr id="24" name="QB_6_AN.52_1#ebeffe00c.blank?vja=1&amp;pid=729016e67&amp;color=0,0,0&amp;vpa=28&amp;vtp=1"/>
          <p:cNvSpPr/>
          <p:nvPr/>
        </p:nvSpPr>
        <p:spPr>
          <a:xfrm>
            <a:off x="4129405" y="4287647"/>
            <a:ext cx="719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videos</a:t>
            </a:r>
            <a:endParaRPr lang="en-US" altLang="zh-CN" sz="2000" dirty="0"/>
          </a:p>
        </p:txBody>
      </p:sp>
      <p:sp>
        <p:nvSpPr>
          <p:cNvPr id="25" name="QB_6_AN.53_1#ebeffe00c.blank?vja=1&amp;pid=729016e67&amp;color=0,0,0&amp;vpa=29&amp;vtp=1"/>
          <p:cNvSpPr/>
          <p:nvPr/>
        </p:nvSpPr>
        <p:spPr>
          <a:xfrm>
            <a:off x="5165027" y="4287647"/>
            <a:ext cx="635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saved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5">
                                            <p:bg/>
                                          </p:spTgt>
                                        </p:tgtEl>
                                        <p:attrNameLst>
                                          <p:attrName>style.visibility</p:attrName>
                                        </p:attrNameLst>
                                      </p:cBhvr>
                                      <p:to>
                                        <p:strVal val="visible"/>
                                      </p:to>
                                    </p:set>
                                    <p:animEffect transition="in" filter="fade">
                                      <p:cBhvr>
                                        <p:cTn id="151" dur="500"/>
                                        <p:tgtEl>
                                          <p:spTgt spid="25">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5">
                                            <p:txEl>
                                              <p:pRg st="0" end="0"/>
                                            </p:txEl>
                                          </p:spTgt>
                                        </p:tgtEl>
                                        <p:attrNameLst>
                                          <p:attrName>style.visibility</p:attrName>
                                        </p:attrNameLst>
                                      </p:cBhvr>
                                      <p:to>
                                        <p:strVal val="visible"/>
                                      </p:to>
                                    </p:set>
                                    <p:animEffect transition="in" filter="fade">
                                      <p:cBhvr>
                                        <p:cTn id="154"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P spid="11" grpId="0" animBg="1" build="p"/>
      <p:bldP spid="12" grpId="0" animBg="1" build="p"/>
      <p:bldP spid="13" grpId="0" animBg="1" build="p"/>
      <p:bldP spid="14" grpId="0" animBg="1" build="p"/>
      <p:bldP spid="16" grpId="0" animBg="1" build="p"/>
      <p:bldP spid="17" grpId="0" animBg="1" build="p"/>
      <p:bldP spid="18" grpId="0" animBg="1" build="p"/>
      <p:bldP spid="19" grpId="0" animBg="1" build="p"/>
      <p:bldP spid="20" grpId="0" animBg="1" build="p"/>
      <p:bldP spid="22" grpId="0" animBg="1" build="p"/>
      <p:bldP spid="23" grpId="0" animBg="1" build="p"/>
      <p:bldP spid="24" grpId="0" animBg="1" build="p"/>
      <p:bldP spid="25" grpId="0" animBg="1"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fe6cb19e5.fixed?vja=1&amp;pid=09c1de486&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03</a:t>
            </a:r>
            <a:endParaRPr lang="en-US" altLang="zh-CN" sz="7200" dirty="0"/>
          </a:p>
        </p:txBody>
      </p:sp>
      <p:sp>
        <p:nvSpPr>
          <p:cNvPr id="3" name="C_4#fe6cb19e5.fixed?vja=1&amp;pid=09c1de486&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Ⅲ</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Extended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Project</a:t>
            </a:r>
            <a:endParaRPr lang="en-US" altLang="zh-CN" sz="4400" dirty="0"/>
          </a:p>
        </p:txBody>
      </p:sp>
      <p:pic>
        <p:nvPicPr>
          <p:cNvPr id="4" name="C_4#fe6cb19e5.fixed?vja=1&amp;pid=09c1de486&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fe6cb19e5.fixed?vja=1&amp;pid=09c1de486&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8920e02da?vja=1&amp;pid=f13012099&amp;color=0,0,0&amp;vtp=1&amp;bt=1"/>
          <p:cNvSpPr/>
          <p:nvPr/>
        </p:nvSpPr>
        <p:spPr>
          <a:xfrm>
            <a:off x="722376" y="896112"/>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1.Activities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all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take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place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under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（guide）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experienced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tutor.</a:t>
            </a:r>
            <a:endParaRPr lang="en-US" altLang="zh-CN" sz="2000" dirty="0"/>
          </a:p>
        </p:txBody>
      </p:sp>
      <p:sp>
        <p:nvSpPr>
          <p:cNvPr id="4" name="QB_6_AN.401_1#8920e02da.blank?vja=1&amp;pid=f13012099&amp;color=0,0,0&amp;vpa=186&amp;vtp=1"/>
          <p:cNvSpPr/>
          <p:nvPr/>
        </p:nvSpPr>
        <p:spPr>
          <a:xfrm>
            <a:off x="4816539" y="1226312"/>
            <a:ext cx="973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guidance</a:t>
            </a:r>
            <a:endParaRPr lang="en-US" altLang="zh-CN" sz="2000" dirty="0"/>
          </a:p>
        </p:txBody>
      </p:sp>
      <p:sp>
        <p:nvSpPr>
          <p:cNvPr id="5" name="QB_6_AS.402_1#06a9bbda7?vja=1&amp;pid=f13012099&amp;color=0,0,0&amp;vtp=1"/>
          <p:cNvSpPr/>
          <p:nvPr/>
        </p:nvSpPr>
        <p:spPr>
          <a:xfrm>
            <a:off x="722376" y="1696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句意为：所有活动都在一位经验丰富的导师的指导下进行。该空前有定冠词修饰，后有介词of，应填名词。under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guidance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意为“在</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的指导下”。</a:t>
            </a:r>
            <a:endParaRPr lang="en-US" altLang="zh-CN" sz="2200" dirty="0"/>
          </a:p>
        </p:txBody>
      </p:sp>
      <p:sp>
        <p:nvSpPr>
          <p:cNvPr id="6" name="QB_6_BD.403_1#f4013bcea?vja=1&amp;pid=f13012099&amp;color=0,0,0&amp;vtp=1"/>
          <p:cNvSpPr/>
          <p:nvPr/>
        </p:nvSpPr>
        <p:spPr>
          <a:xfrm>
            <a:off x="722376" y="2496947"/>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urban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wetland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decade.</a:t>
            </a:r>
            <a:endParaRPr lang="en-US" altLang="zh-CN" sz="2000" dirty="0"/>
          </a:p>
        </p:txBody>
      </p:sp>
      <p:sp>
        <p:nvSpPr>
          <p:cNvPr id="7" name="QB_6_AN.404_1#f4013bcea.blank?vja=1&amp;pid=f13012099&amp;color=0,0,0&amp;vpa=187&amp;vtp=1"/>
          <p:cNvSpPr/>
          <p:nvPr/>
        </p:nvSpPr>
        <p:spPr>
          <a:xfrm>
            <a:off x="6927088" y="2446147"/>
            <a:ext cx="119240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organically</a:t>
            </a:r>
            <a:endParaRPr lang="en-US" altLang="zh-CN" sz="2000" dirty="0"/>
          </a:p>
        </p:txBody>
      </p:sp>
      <p:sp>
        <p:nvSpPr>
          <p:cNvPr id="8" name="QB_6_AS.405_1#f4013bcea?vja=1&amp;pid=f13012099&amp;color=0,0,0&amp;vtp=1"/>
          <p:cNvSpPr/>
          <p:nvPr/>
        </p:nvSpPr>
        <p:spPr>
          <a:xfrm>
            <a:off x="722376" y="3306445"/>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句意为：该城市湿地生态系统在过去十年间得到了有机的恢复。设空处作状语，修饰动词restored，应用副词，意为“有机地”。</a:t>
            </a:r>
            <a:endParaRPr lang="en-US" altLang="zh-CN" sz="2200" dirty="0"/>
          </a:p>
        </p:txBody>
      </p:sp>
      <p:sp>
        <p:nvSpPr>
          <p:cNvPr id="9" name="QB_6_BD.406_1#13d4d3f2b?vja=1&amp;pid=f13012099&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3.Learners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endParaRPr lang="en-US" altLang="zh-CN" sz="2000" dirty="0"/>
          </a:p>
        </p:txBody>
      </p:sp>
      <p:sp>
        <p:nvSpPr>
          <p:cNvPr id="10" name="QB_6_AN.407_1#13d4d3f2b.blank?vja=1&amp;pid=f13012099&amp;color=0,0,0&amp;vpa=188&amp;vtp=1"/>
          <p:cNvSpPr/>
          <p:nvPr/>
        </p:nvSpPr>
        <p:spPr>
          <a:xfrm>
            <a:off x="3525901" y="4066159"/>
            <a:ext cx="1282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discouraged</a:t>
            </a:r>
            <a:endParaRPr lang="en-US" altLang="zh-CN" sz="2000" dirty="0"/>
          </a:p>
        </p:txBody>
      </p:sp>
      <p:sp>
        <p:nvSpPr>
          <p:cNvPr id="11" name="QB_6_AS.408_1#13d4d3f2b?vja=1&amp;pid=f13012099&amp;color=0,0,0&amp;vtp=1"/>
          <p:cNvSpPr/>
          <p:nvPr/>
        </p:nvSpPr>
        <p:spPr>
          <a:xfrm>
            <a:off x="722376" y="4541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句意为：如果练习太难，学习者可能会感到非常灰心。设空处在句中作表语，应用形容词；根据句意可知，此处表示“灰心的，沮丧的”，故填discouraged。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09_1#8056ca7b0?vja=1&amp;pid=f13012099&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2000" dirty="0"/>
          </a:p>
        </p:txBody>
      </p:sp>
      <p:sp>
        <p:nvSpPr>
          <p:cNvPr id="3" name="QB_6_AN.410_1#8056ca7b0.blank?vja=1&amp;pid=f13012099&amp;color=0,0,0&amp;vpa=189&amp;vtp=1"/>
          <p:cNvSpPr/>
          <p:nvPr/>
        </p:nvSpPr>
        <p:spPr>
          <a:xfrm>
            <a:off x="1333310" y="845313"/>
            <a:ext cx="817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savings</a:t>
            </a:r>
            <a:endParaRPr lang="en-US" altLang="zh-CN" sz="2000" dirty="0"/>
          </a:p>
        </p:txBody>
      </p:sp>
      <p:sp>
        <p:nvSpPr>
          <p:cNvPr id="4" name="QB_6_AS.411_1#8056ca7b0?vja=1&amp;pid=f13012099&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句意为：储蓄账户通常提供少量利息，这能让你的资金随着时间慢慢增加。savings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account意为“储蓄账户”，为固定短语。</a:t>
            </a:r>
            <a:endParaRPr lang="en-US" altLang="zh-CN" sz="2200" dirty="0"/>
          </a:p>
        </p:txBody>
      </p:sp>
      <p:sp>
        <p:nvSpPr>
          <p:cNvPr id="5" name="QB_6_BD.412_1#6a901d2bd?vja=1&amp;pid=f13012099&amp;color=0,0,0&amp;vtp=1"/>
          <p:cNvSpPr/>
          <p:nvPr/>
        </p:nvSpPr>
        <p:spPr>
          <a:xfrm>
            <a:off x="722376" y="2506345"/>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deadline,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deeply.</a:t>
            </a:r>
            <a:endParaRPr lang="en-US" altLang="zh-CN" sz="2000" dirty="0"/>
          </a:p>
        </p:txBody>
      </p:sp>
      <p:sp>
        <p:nvSpPr>
          <p:cNvPr id="6" name="QB_6_AN.413_1#6a901d2bd.blank?vja=1&amp;pid=f13012099&amp;color=0,0,0&amp;vpa=190&amp;vtp=1"/>
          <p:cNvSpPr/>
          <p:nvPr/>
        </p:nvSpPr>
        <p:spPr>
          <a:xfrm>
            <a:off x="6437249" y="2468245"/>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7" name="QB_6_AS.414_1#6a901d2bd?vja=1&amp;pid=f13012099&amp;color=0,0,0&amp;vtp=1"/>
          <p:cNvSpPr/>
          <p:nvPr/>
        </p:nvSpPr>
        <p:spPr>
          <a:xfrm>
            <a:off x="722376" y="3319145"/>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句意为：该研究团队早于截止日期完成了项目，这给客户留下了深刻印象。ahead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为固定搭配，意为“提前，早于”。</a:t>
            </a:r>
            <a:endParaRPr lang="en-US" altLang="zh-CN" sz="2200" dirty="0"/>
          </a:p>
        </p:txBody>
      </p:sp>
      <p:sp>
        <p:nvSpPr>
          <p:cNvPr id="8" name="QB_6_BD.415_1#b7da68fc0?vja=1&amp;pid=f13012099&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fault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endParaRPr lang="en-US" altLang="zh-CN" sz="2000" dirty="0"/>
          </a:p>
        </p:txBody>
      </p:sp>
      <p:sp>
        <p:nvSpPr>
          <p:cNvPr id="9" name="QB_6_AN.416_1#b7da68fc0.blank?vja=1&amp;pid=f13012099&amp;color=0,0,0&amp;vpa=191&amp;vtp=1"/>
          <p:cNvSpPr/>
          <p:nvPr/>
        </p:nvSpPr>
        <p:spPr>
          <a:xfrm>
            <a:off x="3352864" y="4078859"/>
            <a:ext cx="508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10" name="QB_6_AS.417_1#b7da68fc0?vja=1&amp;pid=f13012099&amp;color=0,0,0&amp;vtp=1"/>
          <p:cNvSpPr/>
          <p:nvPr/>
        </p:nvSpPr>
        <p:spPr>
          <a:xfrm>
            <a:off x="722376" y="45416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句意为：评论家挑剔电影的改编有问题，并认为有很多地方需要改进。find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fault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为固定搭配，意为“挑剔</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；挑</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的毛病”。故填with。</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18_1#c4533b27c?vja=1&amp;pid=f13012099&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7.Brochures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endParaRPr lang="en-US" altLang="zh-CN" sz="2000" dirty="0"/>
          </a:p>
        </p:txBody>
      </p:sp>
      <p:sp>
        <p:nvSpPr>
          <p:cNvPr id="3" name="QB_6_AN.419_1#c4533b27c.blank?vja=1&amp;pid=f13012099&amp;color=0,0,0&amp;vpa=192&amp;vtp=1"/>
          <p:cNvSpPr/>
          <p:nvPr/>
        </p:nvSpPr>
        <p:spPr>
          <a:xfrm>
            <a:off x="4929632" y="845313"/>
            <a:ext cx="8175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plan</a:t>
            </a:r>
            <a:endParaRPr lang="en-US" altLang="zh-CN" sz="2000" dirty="0"/>
          </a:p>
        </p:txBody>
      </p:sp>
      <p:sp>
        <p:nvSpPr>
          <p:cNvPr id="4" name="QB_6_AS.420_1#c4533b27c?vja=1&amp;pid=f13012099&amp;color=0,0,0&amp;vtp=1"/>
          <p:cNvSpPr/>
          <p:nvPr/>
        </p:nvSpPr>
        <p:spPr>
          <a:xfrm>
            <a:off x="722376" y="1696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句意为：资料手册既可以激励游客计划旅行，也可以指导他们看什么风景和做什么事情。inspire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sth为固定搭配，意为“激励某人做某事”。故填to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a:t>
            </a:r>
            <a:endParaRPr lang="en-US" altLang="zh-CN" sz="2200" dirty="0"/>
          </a:p>
        </p:txBody>
      </p:sp>
      <p:sp>
        <p:nvSpPr>
          <p:cNvPr id="5" name="QB_6_BD.421_1#accbb3682?vja=1&amp;pid=f13012099&amp;color=0,0,0&amp;vtp=1"/>
          <p:cNvSpPr/>
          <p:nvPr/>
        </p:nvSpPr>
        <p:spPr>
          <a:xfrm>
            <a:off x="722376" y="2496947"/>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President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disagreed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a:t>
            </a:r>
            <a:endParaRPr lang="en-US" altLang="zh-CN" sz="2000" dirty="0"/>
          </a:p>
        </p:txBody>
      </p:sp>
      <p:sp>
        <p:nvSpPr>
          <p:cNvPr id="6" name="QB_6_AN.422_1#accbb3682.blank?vja=1&amp;pid=f13012099&amp;color=0,0,0&amp;vpa=193&amp;vtp=1"/>
          <p:cNvSpPr/>
          <p:nvPr/>
        </p:nvSpPr>
        <p:spPr>
          <a:xfrm>
            <a:off x="2683955" y="2446147"/>
            <a:ext cx="12700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quoted</a:t>
            </a:r>
            <a:endParaRPr lang="en-US" altLang="zh-CN" sz="2000" dirty="0"/>
          </a:p>
        </p:txBody>
      </p:sp>
      <p:sp>
        <p:nvSpPr>
          <p:cNvPr id="7" name="QB_6_AS.423_1#accbb3682?vja=1&amp;pid=f13012099&amp;color=0,0,0&amp;vtp=1"/>
          <p:cNvSpPr/>
          <p:nvPr/>
        </p:nvSpPr>
        <p:spPr>
          <a:xfrm>
            <a:off x="722376" y="3306445"/>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新闻报道引用总统的话，说他不赞成这项决定。根据语境可知，此处表示被动，即总统的话被引用，且根据disagreed可知，此处叙述过去发生的事情，应用一般过去时的被动语态。主语表单数概念，谓语也应用单数形式，故填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quoted。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24_1#b820d4554?vja=1&amp;pid=f13012099&amp;color=0,0,0&amp;mp=1&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equipment,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
            </a:r>
            <a:endParaRPr lang="en-US" altLang="zh-CN" sz="2000" dirty="0"/>
          </a:p>
        </p:txBody>
      </p:sp>
      <p:sp>
        <p:nvSpPr>
          <p:cNvPr id="3" name="QB_6_AN.425_1#b820d4554.blank?vja=1&amp;pid=f13012099&amp;color=0,0,0&amp;mp=1&amp;vpa=194&amp;vtp=1"/>
          <p:cNvSpPr/>
          <p:nvPr/>
        </p:nvSpPr>
        <p:spPr>
          <a:xfrm>
            <a:off x="1123506" y="845313"/>
            <a:ext cx="1085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Assuming</a:t>
            </a:r>
            <a:endParaRPr lang="en-US" altLang="zh-CN" sz="2000" dirty="0"/>
          </a:p>
        </p:txBody>
      </p:sp>
      <p:sp>
        <p:nvSpPr>
          <p:cNvPr id="4" name="QB_6_AS.426_1#b820d4554?vja=1&amp;pid=f13012099&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句意为：假设我们得不到必要的设备，我们将不得不放弃这个实验。assuming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that表示“假设；如果”，相当于if。</a:t>
            </a:r>
            <a:endParaRPr lang="en-US" altLang="zh-CN" sz="2200" dirty="0"/>
          </a:p>
        </p:txBody>
      </p:sp>
      <p:sp>
        <p:nvSpPr>
          <p:cNvPr id="5" name="QB_6_BD.427_1#a9c51c204?vja=1&amp;pid=f13012099&amp;color=0,0,0&amp;vtp=1"/>
          <p:cNvSpPr/>
          <p:nvPr/>
        </p:nvSpPr>
        <p:spPr>
          <a:xfrm>
            <a:off x="722376" y="2506345"/>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phase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endParaRPr lang="en-US" altLang="zh-CN" sz="2000" dirty="0"/>
          </a:p>
        </p:txBody>
      </p:sp>
      <p:sp>
        <p:nvSpPr>
          <p:cNvPr id="6" name="QB_6_AN.428_1#a9c51c204.blank?vja=1&amp;pid=f13012099&amp;color=0,0,0&amp;vpa=195&amp;vtp=1"/>
          <p:cNvSpPr/>
          <p:nvPr/>
        </p:nvSpPr>
        <p:spPr>
          <a:xfrm>
            <a:off x="6213666" y="2468245"/>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7" name="QB_6_AS.429_1#a9c51c204?vja=1&amp;pid=f13012099&amp;color=0,0,0&amp;vtp=1"/>
          <p:cNvSpPr/>
          <p:nvPr/>
        </p:nvSpPr>
        <p:spPr>
          <a:xfrm>
            <a:off x="722376" y="3319145"/>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句意为：几天前，我经历了这么一个阶段，就是恐惧世界上所有的疾病。分析句子成分可知，设空处引导定语从句，先行词为phase，表示抽象地点，关系词在从句中作地点状语，应用where引导该从句。故填where。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429_2#a9c51c204?vja=1&amp;pid=f13012099&amp;color=0,0,0&amp;mp=1&amp;vtp=1&amp;bt=1"/>
          <p:cNvSpPr/>
          <p:nvPr/>
        </p:nvSpPr>
        <p:spPr>
          <a:xfrm>
            <a:off x="722376" y="900000"/>
            <a:ext cx="10753344" cy="1490853"/>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抽象地点名词后的定语从句</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若先行词为一些表示抽象地点的名词，如：situation、point、stage、position等，且关系词在从句中作地点状语，常用关系副词where或“介词+关系代词”引导定语从句。如：At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reached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where/in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change.最后我们到了不得不改变的地步。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09ed4abd0?vja=1&amp;pid=774461a9c&amp;color=0,0,0&amp;vtp=1&amp;bt=1"/>
          <p:cNvSpPr/>
          <p:nvPr/>
        </p:nvSpPr>
        <p:spPr>
          <a:xfrm>
            <a:off x="722376" y="896112"/>
            <a:ext cx="10753344" cy="415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1.渔民们往往只能任凭海面上天气状况的摆布。（mercy）</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Fishermen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often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have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 ____ _______ 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weather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conditions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sea.</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2.我这几天心烦意乱,不知道是否应该告诉她。（weigh）</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It’s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been </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 ____ ____ 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for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days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whether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tell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not.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3.发明通常对人们的生活有很大的影响。（difference）</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Inventions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usually </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 ___ _________ __________ 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people’s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life.</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4.参观画廊的人将会发现许多令他们惊奇的东西。（store）</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There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lots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surprises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 ______ 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visitors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gallery.</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5.为了你的健康，你最好保持均衡的饮食。（benefit）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You’d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better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keep</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balanced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diet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 ____ _______ ___ _____ _______</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4" name="QB_6_AN.431_1#09ed4abd0.blank?vja=1&amp;pid=774461a9c&amp;color=0,0,0&amp;vpa=196&amp;vtp=1"/>
          <p:cNvSpPr/>
          <p:nvPr/>
        </p:nvSpPr>
        <p:spPr>
          <a:xfrm>
            <a:off x="3911664" y="1620012"/>
            <a:ext cx="239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endParaRPr lang="en-US" altLang="zh-CN" sz="2000" dirty="0"/>
          </a:p>
        </p:txBody>
      </p:sp>
      <p:sp>
        <p:nvSpPr>
          <p:cNvPr id="5" name="QB_6_AN.432_1#09ed4abd0.blank?vja=1&amp;pid=774461a9c&amp;color=0,0,0&amp;vpa=197&amp;vtp=1"/>
          <p:cNvSpPr/>
          <p:nvPr/>
        </p:nvSpPr>
        <p:spPr>
          <a:xfrm>
            <a:off x="4419664" y="1620012"/>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6" name="QB_6_AN.433_1#09ed4abd0.blank?vja=1&amp;pid=774461a9c&amp;color=0,0,0&amp;vpa=198&amp;vtp=1"/>
          <p:cNvSpPr/>
          <p:nvPr/>
        </p:nvSpPr>
        <p:spPr>
          <a:xfrm>
            <a:off x="5080064" y="1607312"/>
            <a:ext cx="690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mercy</a:t>
            </a:r>
            <a:endParaRPr lang="en-US" altLang="zh-CN" sz="2000" dirty="0"/>
          </a:p>
        </p:txBody>
      </p:sp>
      <p:sp>
        <p:nvSpPr>
          <p:cNvPr id="7" name="QB_6_AN.434_1#09ed4abd0.blank?vja=1&amp;pid=774461a9c&amp;color=0,0,0&amp;vpa=199&amp;vtp=1"/>
          <p:cNvSpPr/>
          <p:nvPr/>
        </p:nvSpPr>
        <p:spPr>
          <a:xfrm>
            <a:off x="6057964" y="1620012"/>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9" name="QB_6_AN.436_1#09ed4abd0.blank?vja=1&amp;pid=774461a9c&amp;color=0,0,0&amp;vpa=200&amp;vtp=1"/>
          <p:cNvSpPr/>
          <p:nvPr/>
        </p:nvSpPr>
        <p:spPr>
          <a:xfrm>
            <a:off x="1762443" y="2369312"/>
            <a:ext cx="1001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weighing</a:t>
            </a:r>
            <a:endParaRPr lang="en-US" altLang="zh-CN" sz="2000" dirty="0"/>
          </a:p>
        </p:txBody>
      </p:sp>
      <p:sp>
        <p:nvSpPr>
          <p:cNvPr id="10" name="QB_6_AN.437_1#09ed4abd0.blank?vja=1&amp;pid=774461a9c&amp;color=0,0,0&amp;vpa=201&amp;vtp=1"/>
          <p:cNvSpPr/>
          <p:nvPr/>
        </p:nvSpPr>
        <p:spPr>
          <a:xfrm>
            <a:off x="3057843" y="2382012"/>
            <a:ext cx="311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2000" dirty="0"/>
          </a:p>
        </p:txBody>
      </p:sp>
      <p:sp>
        <p:nvSpPr>
          <p:cNvPr id="11" name="QB_6_AN.438_1#09ed4abd0.blank?vja=1&amp;pid=774461a9c&amp;color=0,0,0&amp;vpa=202&amp;vtp=1"/>
          <p:cNvSpPr/>
          <p:nvPr/>
        </p:nvSpPr>
        <p:spPr>
          <a:xfrm>
            <a:off x="3667443" y="2369312"/>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endParaRPr lang="en-US" altLang="zh-CN" sz="2000" dirty="0"/>
          </a:p>
        </p:txBody>
      </p:sp>
      <p:sp>
        <p:nvSpPr>
          <p:cNvPr id="12" name="QB_6_AN.439_1#09ed4abd0.blank?vja=1&amp;pid=774461a9c&amp;color=0,0,0&amp;vpa=203&amp;vtp=1"/>
          <p:cNvSpPr/>
          <p:nvPr/>
        </p:nvSpPr>
        <p:spPr>
          <a:xfrm>
            <a:off x="4327843" y="2382012"/>
            <a:ext cx="577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mind</a:t>
            </a:r>
            <a:endParaRPr lang="en-US" altLang="zh-CN" sz="2000" dirty="0"/>
          </a:p>
        </p:txBody>
      </p:sp>
      <p:sp>
        <p:nvSpPr>
          <p:cNvPr id="14" name="QB_6_AN.441_1#09ed4abd0.blank?vja=1&amp;pid=774461a9c&amp;color=0,0,0&amp;vpa=204&amp;vtp=1"/>
          <p:cNvSpPr/>
          <p:nvPr/>
        </p:nvSpPr>
        <p:spPr>
          <a:xfrm>
            <a:off x="2775014" y="3144012"/>
            <a:ext cx="606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make</a:t>
            </a:r>
            <a:endParaRPr lang="en-US" altLang="zh-CN" sz="2000" dirty="0"/>
          </a:p>
        </p:txBody>
      </p:sp>
      <p:sp>
        <p:nvSpPr>
          <p:cNvPr id="15" name="QB_6_AN.442_1#09ed4abd0.blank?vja=1&amp;pid=774461a9c&amp;color=0,0,0&amp;vpa=205&amp;vtp=1"/>
          <p:cNvSpPr/>
          <p:nvPr/>
        </p:nvSpPr>
        <p:spPr>
          <a:xfrm>
            <a:off x="3689414" y="3144012"/>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6" name="QB_6_AN.443_1#09ed4abd0.blank?vja=1&amp;pid=774461a9c&amp;color=0,0,0&amp;vpa=206&amp;vtp=1"/>
          <p:cNvSpPr/>
          <p:nvPr/>
        </p:nvSpPr>
        <p:spPr>
          <a:xfrm>
            <a:off x="4184714" y="3131312"/>
            <a:ext cx="957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big/great</a:t>
            </a:r>
            <a:endParaRPr lang="en-US" altLang="zh-CN" sz="2000" dirty="0"/>
          </a:p>
        </p:txBody>
      </p:sp>
      <p:sp>
        <p:nvSpPr>
          <p:cNvPr id="17" name="QB_6_AN.444_1#09ed4abd0.blank?vja=1&amp;pid=774461a9c&amp;color=0,0,0&amp;vpa=207&amp;vtp=1"/>
          <p:cNvSpPr/>
          <p:nvPr/>
        </p:nvSpPr>
        <p:spPr>
          <a:xfrm>
            <a:off x="5454714" y="3144012"/>
            <a:ext cx="1079691"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difference</a:t>
            </a:r>
            <a:endParaRPr lang="en-US" altLang="zh-CN" sz="2000" dirty="0"/>
          </a:p>
        </p:txBody>
      </p:sp>
      <p:sp>
        <p:nvSpPr>
          <p:cNvPr id="18" name="QB_6_AN.445_1#09ed4abd0.blank?vja=1&amp;pid=774461a9c&amp;color=0,0,0&amp;vpa=208&amp;vtp=1"/>
          <p:cNvSpPr/>
          <p:nvPr/>
        </p:nvSpPr>
        <p:spPr>
          <a:xfrm>
            <a:off x="6826314" y="3144012"/>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20" name="QB_6_AN.447_1#09ed4abd0.blank?vja=1&amp;pid=774461a9c&amp;color=0,0,0&amp;vpa=209&amp;vtp=1"/>
          <p:cNvSpPr/>
          <p:nvPr/>
        </p:nvSpPr>
        <p:spPr>
          <a:xfrm>
            <a:off x="3783076" y="3906012"/>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21" name="QB_6_AN.448_1#09ed4abd0.blank?vja=1&amp;pid=774461a9c&amp;color=0,0,0&amp;vpa=210&amp;vtp=1"/>
          <p:cNvSpPr/>
          <p:nvPr/>
        </p:nvSpPr>
        <p:spPr>
          <a:xfrm>
            <a:off x="4329176" y="3906012"/>
            <a:ext cx="549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store</a:t>
            </a:r>
            <a:endParaRPr lang="en-US" altLang="zh-CN" sz="2000" dirty="0"/>
          </a:p>
        </p:txBody>
      </p:sp>
      <p:sp>
        <p:nvSpPr>
          <p:cNvPr id="22" name="QB_6_AN.449_1#09ed4abd0.blank?vja=1&amp;pid=774461a9c&amp;color=0,0,0&amp;vpa=211&amp;vtp=1"/>
          <p:cNvSpPr/>
          <p:nvPr/>
        </p:nvSpPr>
        <p:spPr>
          <a:xfrm>
            <a:off x="5192776" y="3906012"/>
            <a:ext cx="352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24" name="QB_6_AN.451_1#09ed4abd0.blank?vja=1&amp;pid=774461a9c&amp;color=0,0,0&amp;vpa=212&amp;vtp=1"/>
          <p:cNvSpPr/>
          <p:nvPr/>
        </p:nvSpPr>
        <p:spPr>
          <a:xfrm>
            <a:off x="4618101" y="4668012"/>
            <a:ext cx="352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25" name="QB_6_AN.452_1#09ed4abd0.blank?vja=1&amp;pid=774461a9c&amp;color=0,0,0&amp;vpa=213&amp;vtp=1"/>
          <p:cNvSpPr/>
          <p:nvPr/>
        </p:nvSpPr>
        <p:spPr>
          <a:xfrm>
            <a:off x="5240401" y="4668012"/>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26" name="QB_6_AN.453_1#09ed4abd0.blank?vja=1&amp;pid=774461a9c&amp;color=0,0,0&amp;vpa=214&amp;vtp=1"/>
          <p:cNvSpPr/>
          <p:nvPr/>
        </p:nvSpPr>
        <p:spPr>
          <a:xfrm>
            <a:off x="5875401" y="4668012"/>
            <a:ext cx="760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benefit</a:t>
            </a:r>
            <a:endParaRPr lang="en-US" altLang="zh-CN" sz="2000" dirty="0"/>
          </a:p>
        </p:txBody>
      </p:sp>
      <p:sp>
        <p:nvSpPr>
          <p:cNvPr id="27" name="QB_6_AN.454_1#09ed4abd0.blank?vja=1&amp;pid=774461a9c&amp;color=0,0,0&amp;vpa=215&amp;vtp=1"/>
          <p:cNvSpPr/>
          <p:nvPr/>
        </p:nvSpPr>
        <p:spPr>
          <a:xfrm>
            <a:off x="6878701" y="4668012"/>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28" name="QB_6_AN.455_1#09ed4abd0.blank?vja=1&amp;pid=774461a9c&amp;color=0,0,0&amp;vpa=216&amp;vtp=1"/>
          <p:cNvSpPr/>
          <p:nvPr/>
        </p:nvSpPr>
        <p:spPr>
          <a:xfrm>
            <a:off x="7386701" y="4655312"/>
            <a:ext cx="522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your</a:t>
            </a:r>
            <a:endParaRPr lang="en-US" altLang="zh-CN" sz="2000" dirty="0"/>
          </a:p>
        </p:txBody>
      </p:sp>
      <p:sp>
        <p:nvSpPr>
          <p:cNvPr id="29" name="QB_6_AN.456_1#09ed4abd0.blank?vja=1&amp;pid=774461a9c&amp;color=0,0,0&amp;vpa=217&amp;vtp=1"/>
          <p:cNvSpPr/>
          <p:nvPr/>
        </p:nvSpPr>
        <p:spPr>
          <a:xfrm>
            <a:off x="8199501" y="4668012"/>
            <a:ext cx="676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health</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0">
                                            <p:bg/>
                                          </p:spTgt>
                                        </p:tgtEl>
                                        <p:attrNameLst>
                                          <p:attrName>style.visibility</p:attrName>
                                        </p:attrNameLst>
                                      </p:cBhvr>
                                      <p:to>
                                        <p:strVal val="visible"/>
                                      </p:to>
                                    </p:set>
                                    <p:animEffect transition="in" filter="fade">
                                      <p:cBhvr>
                                        <p:cTn id="111" dur="500"/>
                                        <p:tgtEl>
                                          <p:spTgt spid="20">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xEl>
                                              <p:pRg st="0" end="0"/>
                                            </p:txEl>
                                          </p:spTgt>
                                        </p:tgtEl>
                                        <p:attrNameLst>
                                          <p:attrName>style.visibility</p:attrName>
                                        </p:attrNameLst>
                                      </p:cBhvr>
                                      <p:to>
                                        <p:strVal val="visible"/>
                                      </p:to>
                                    </p:set>
                                    <p:animEffect transition="in" filter="fade">
                                      <p:cBhvr>
                                        <p:cTn id="114" dur="500"/>
                                        <p:tgtEl>
                                          <p:spTgt spid="20">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4">
                                            <p:bg/>
                                          </p:spTgt>
                                        </p:tgtEl>
                                        <p:attrNameLst>
                                          <p:attrName>style.visibility</p:attrName>
                                        </p:attrNameLst>
                                      </p:cBhvr>
                                      <p:to>
                                        <p:strVal val="visible"/>
                                      </p:to>
                                    </p:set>
                                    <p:animEffect transition="in" filter="fade">
                                      <p:cBhvr>
                                        <p:cTn id="135" dur="500"/>
                                        <p:tgtEl>
                                          <p:spTgt spid="24">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4">
                                            <p:txEl>
                                              <p:pRg st="0" end="0"/>
                                            </p:txEl>
                                          </p:spTgt>
                                        </p:tgtEl>
                                        <p:attrNameLst>
                                          <p:attrName>style.visibility</p:attrName>
                                        </p:attrNameLst>
                                      </p:cBhvr>
                                      <p:to>
                                        <p:strVal val="visible"/>
                                      </p:to>
                                    </p:set>
                                    <p:animEffect transition="in" filter="fade">
                                      <p:cBhvr>
                                        <p:cTn id="138" dur="500"/>
                                        <p:tgtEl>
                                          <p:spTgt spid="24">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5">
                                            <p:bg/>
                                          </p:spTgt>
                                        </p:tgtEl>
                                        <p:attrNameLst>
                                          <p:attrName>style.visibility</p:attrName>
                                        </p:attrNameLst>
                                      </p:cBhvr>
                                      <p:to>
                                        <p:strVal val="visible"/>
                                      </p:to>
                                    </p:set>
                                    <p:animEffect transition="in" filter="fade">
                                      <p:cBhvr>
                                        <p:cTn id="143" dur="500"/>
                                        <p:tgtEl>
                                          <p:spTgt spid="25">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5">
                                            <p:txEl>
                                              <p:pRg st="0" end="0"/>
                                            </p:txEl>
                                          </p:spTgt>
                                        </p:tgtEl>
                                        <p:attrNameLst>
                                          <p:attrName>style.visibility</p:attrName>
                                        </p:attrNameLst>
                                      </p:cBhvr>
                                      <p:to>
                                        <p:strVal val="visible"/>
                                      </p:to>
                                    </p:set>
                                    <p:animEffect transition="in" filter="fade">
                                      <p:cBhvr>
                                        <p:cTn id="146" dur="500"/>
                                        <p:tgtEl>
                                          <p:spTgt spid="25">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6">
                                            <p:bg/>
                                          </p:spTgt>
                                        </p:tgtEl>
                                        <p:attrNameLst>
                                          <p:attrName>style.visibility</p:attrName>
                                        </p:attrNameLst>
                                      </p:cBhvr>
                                      <p:to>
                                        <p:strVal val="visible"/>
                                      </p:to>
                                    </p:set>
                                    <p:animEffect transition="in" filter="fade">
                                      <p:cBhvr>
                                        <p:cTn id="151" dur="500"/>
                                        <p:tgtEl>
                                          <p:spTgt spid="26">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6">
                                            <p:txEl>
                                              <p:pRg st="0" end="0"/>
                                            </p:txEl>
                                          </p:spTgt>
                                        </p:tgtEl>
                                        <p:attrNameLst>
                                          <p:attrName>style.visibility</p:attrName>
                                        </p:attrNameLst>
                                      </p:cBhvr>
                                      <p:to>
                                        <p:strVal val="visible"/>
                                      </p:to>
                                    </p:set>
                                    <p:animEffect transition="in" filter="fade">
                                      <p:cBhvr>
                                        <p:cTn id="154" dur="500"/>
                                        <p:tgtEl>
                                          <p:spTgt spid="26">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7">
                                            <p:bg/>
                                          </p:spTgt>
                                        </p:tgtEl>
                                        <p:attrNameLst>
                                          <p:attrName>style.visibility</p:attrName>
                                        </p:attrNameLst>
                                      </p:cBhvr>
                                      <p:to>
                                        <p:strVal val="visible"/>
                                      </p:to>
                                    </p:set>
                                    <p:animEffect transition="in" filter="fade">
                                      <p:cBhvr>
                                        <p:cTn id="159" dur="500"/>
                                        <p:tgtEl>
                                          <p:spTgt spid="27">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7">
                                            <p:txEl>
                                              <p:pRg st="0" end="0"/>
                                            </p:txEl>
                                          </p:spTgt>
                                        </p:tgtEl>
                                        <p:attrNameLst>
                                          <p:attrName>style.visibility</p:attrName>
                                        </p:attrNameLst>
                                      </p:cBhvr>
                                      <p:to>
                                        <p:strVal val="visible"/>
                                      </p:to>
                                    </p:set>
                                    <p:animEffect transition="in" filter="fade">
                                      <p:cBhvr>
                                        <p:cTn id="162" dur="500"/>
                                        <p:tgtEl>
                                          <p:spTgt spid="27">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8">
                                            <p:bg/>
                                          </p:spTgt>
                                        </p:tgtEl>
                                        <p:attrNameLst>
                                          <p:attrName>style.visibility</p:attrName>
                                        </p:attrNameLst>
                                      </p:cBhvr>
                                      <p:to>
                                        <p:strVal val="visible"/>
                                      </p:to>
                                    </p:set>
                                    <p:animEffect transition="in" filter="fade">
                                      <p:cBhvr>
                                        <p:cTn id="167" dur="500"/>
                                        <p:tgtEl>
                                          <p:spTgt spid="28">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8">
                                            <p:txEl>
                                              <p:pRg st="0" end="0"/>
                                            </p:txEl>
                                          </p:spTgt>
                                        </p:tgtEl>
                                        <p:attrNameLst>
                                          <p:attrName>style.visibility</p:attrName>
                                        </p:attrNameLst>
                                      </p:cBhvr>
                                      <p:to>
                                        <p:strVal val="visible"/>
                                      </p:to>
                                    </p:set>
                                    <p:animEffect transition="in" filter="fade">
                                      <p:cBhvr>
                                        <p:cTn id="170" dur="500"/>
                                        <p:tgtEl>
                                          <p:spTgt spid="28">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9">
                                            <p:bg/>
                                          </p:spTgt>
                                        </p:tgtEl>
                                        <p:attrNameLst>
                                          <p:attrName>style.visibility</p:attrName>
                                        </p:attrNameLst>
                                      </p:cBhvr>
                                      <p:to>
                                        <p:strVal val="visible"/>
                                      </p:to>
                                    </p:set>
                                    <p:animEffect transition="in" filter="fade">
                                      <p:cBhvr>
                                        <p:cTn id="175" dur="500"/>
                                        <p:tgtEl>
                                          <p:spTgt spid="29">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9">
                                            <p:txEl>
                                              <p:pRg st="0" end="0"/>
                                            </p:txEl>
                                          </p:spTgt>
                                        </p:tgtEl>
                                        <p:attrNameLst>
                                          <p:attrName>style.visibility</p:attrName>
                                        </p:attrNameLst>
                                      </p:cBhvr>
                                      <p:to>
                                        <p:strVal val="visible"/>
                                      </p:to>
                                    </p:set>
                                    <p:animEffect transition="in" filter="fade">
                                      <p:cBhvr>
                                        <p:cTn id="178" dur="500"/>
                                        <p:tgtEl>
                                          <p:spTgt spid="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9" grpId="0" animBg="1" build="p"/>
      <p:bldP spid="10" grpId="0" animBg="1" build="p"/>
      <p:bldP spid="11" grpId="0" animBg="1" build="p"/>
      <p:bldP spid="12" grpId="0" animBg="1" build="p"/>
      <p:bldP spid="14" grpId="0" animBg="1" build="p"/>
      <p:bldP spid="15" grpId="0" animBg="1" build="p"/>
      <p:bldP spid="16" grpId="0" animBg="1" build="p"/>
      <p:bldP spid="17" grpId="0" animBg="1" build="p"/>
      <p:bldP spid="18" grpId="0" animBg="1" build="p"/>
      <p:bldP spid="20" grpId="0" animBg="1" build="p"/>
      <p:bldP spid="21" grpId="0" animBg="1" build="p"/>
      <p:bldP spid="22" grpId="0" animBg="1" build="p"/>
      <p:bldP spid="24" grpId="0" animBg="1" build="p"/>
      <p:bldP spid="25" grpId="0" animBg="1" build="p"/>
      <p:bldP spid="26" grpId="0" animBg="1" build="p"/>
      <p:bldP spid="27" grpId="0" animBg="1" build="p"/>
      <p:bldP spid="28" grpId="0" animBg="1" build="p"/>
      <p:bldP spid="29" grpId="0" animBg="1"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57_1#ae54f1a46?vja=1&amp;pid=87bb4209e&amp;color=0,0,0&amp;vtp=1&amp;bt=1"/>
          <p:cNvSpPr/>
          <p:nvPr/>
        </p:nvSpPr>
        <p:spPr>
          <a:xfrm>
            <a:off x="722376" y="900000"/>
            <a:ext cx="10753344" cy="4191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[高考综合改革适应性演练八省（区）2025联考]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Johnson,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institution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leafy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Westmoreland,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Westhaven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neighbourhoods,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Wilmington,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groceries;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unlocked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curveball.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checkerboard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lawns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（草坪）</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disparaged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life-saving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security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checks,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letters—even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bills—appear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mailboxes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57_1#ae54f1a46?vja=1&amp;pid=87bb4209e&amp;color=0,0,0&amp;vtp=1&amp;bt=1"/>
          <p:cNvSpPr/>
          <p:nvPr/>
        </p:nvSpPr>
        <p:spPr>
          <a:xfrm>
            <a:off x="722376" y="900000"/>
            <a:ext cx="10753344" cy="377425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boxy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DuPont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unofficial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belonged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jump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inseparable.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mailman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retirement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established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sz="2000" dirty="0"/>
          </a:p>
        </p:txBody>
      </p:sp>
      <p:sp>
        <p:nvSpPr>
          <p:cNvPr id="3" name="QM_6_EX.458_1#ae54f1a46?vja=1&amp;pid=87bb4209e&amp;color=0,0,0&amp;vtp=1"/>
          <p:cNvSpPr/>
          <p:nvPr/>
        </p:nvSpPr>
        <p:spPr>
          <a:xfrm>
            <a:off x="722376" y="4722050"/>
            <a:ext cx="10753344" cy="732155"/>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本文主要讲述了邮递员吉姆·约翰逊的事迹，他在其服务的社区工作超三十年，他热心助人，退休时与邻里深情告别，虽已退休33年，但他与社区的深厚情谊仍被铭记。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59_1#d87c1acb9?vja=1&amp;pid=ae54f1a46&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Johnson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60_1#d87c1acb9.bracket?vja=1&amp;pid=ae54f1a46&amp;color=0,0,0&amp;vpa=218&amp;vtp=1"/>
          <p:cNvSpPr/>
          <p:nvPr/>
        </p:nvSpPr>
        <p:spPr>
          <a:xfrm>
            <a:off x="820743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459_2#d87c1acb9.choices?vja=1&amp;pid=ae54f1a46&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748280" algn="l"/>
                <a:tab pos="5483860" algn="l"/>
                <a:tab pos="821944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open-minded.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sharp-eyed.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warm-hearted.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strong-willed.</a:t>
            </a:r>
            <a:endParaRPr lang="en-US" altLang="zh-CN" sz="2000" dirty="0"/>
          </a:p>
        </p:txBody>
      </p:sp>
      <p:sp>
        <p:nvSpPr>
          <p:cNvPr id="5" name="QC_7_AS.461_1#d87c1acb9?vja=1&amp;pid=ae54f1a46&amp;color=0,0,0&amp;vtp=1"/>
          <p:cNvSpPr/>
          <p:nvPr/>
        </p:nvSpPr>
        <p:spPr>
          <a:xfrm>
            <a:off x="722376" y="1696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推理判断题。根据第一段第二句“He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carried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groceries;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unlocked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doors,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gardening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advice,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rveball.”可知，吉姆·约翰逊不仅递送邮件，还能叫出所有孩子和他们宠物的名字，他会帮忙搬运食品杂货，留意没有锁好的门，提供园艺建议，教小男孩投曲线球等。这些行为都表明他非常热心，乐于助人，所以他是热心肠的。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54_1#ebeffe00c?vja=1&amp;pid=729016e67&amp;color=0,0,0&amp;vtp=1&amp;bt=1"/>
          <p:cNvSpPr/>
          <p:nvPr/>
        </p:nvSpPr>
        <p:spPr>
          <a:xfrm>
            <a:off x="722376" y="900000"/>
            <a:ext cx="10753344" cy="1913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with复合结构</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with复合结构即“with+宾语+宾补”结构，通常有以下用法：</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（1）with+名词/代词+现在分词，表示主动或正在进行的动作；</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（2）with+名词/代词+过去分词，表示被动或已完成的动作；</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（3）with+名词/代词+不定式，表示动作尚未发生。</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62_1#32d97194b?vja=1&amp;pid=ae54f1a46&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“disparaged”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63_1#32d97194b.bracket?vja=1&amp;pid=ae54f1a46&amp;color=0,0,0&amp;mp=1&amp;vpa=219&amp;vtp=1"/>
          <p:cNvSpPr/>
          <p:nvPr/>
        </p:nvSpPr>
        <p:spPr>
          <a:xfrm>
            <a:off x="857415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462_2#32d97194b.choices?vja=1&amp;pid=ae54f1a46&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748280" algn="l"/>
                <a:tab pos="5483860" algn="l"/>
                <a:tab pos="821944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Refused.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Criticized.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Investigated.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.Suspended.</a:t>
            </a:r>
            <a:endParaRPr lang="en-US" altLang="zh-CN" sz="2000" dirty="0"/>
          </a:p>
        </p:txBody>
      </p:sp>
      <p:sp>
        <p:nvSpPr>
          <p:cNvPr id="5" name="QC_7_AS.464_1#32d97194b?vja=1&amp;pid=ae54f1a46&amp;color=0,0,0&amp;vtp=1"/>
          <p:cNvSpPr/>
          <p:nvPr/>
        </p:nvSpPr>
        <p:spPr>
          <a:xfrm>
            <a:off x="722376" y="1696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词义猜测题。根据画线词所在句“Though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disparaged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可知，Though表示让步，该句前后两部分语义转折，后半句说对当地邮政服务的信任依然存在，前半句应描述相反的情况，表明邮政服务现在常被负面评价。由此可推断，disparaged意为“贬低，轻视”，与B项词义相近。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65_1#e3aca77c5?vja=1&amp;pid=ae54f1a46&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66_1#e3aca77c5.bracket?vja=1&amp;pid=ae54f1a46&amp;color=0,0,0&amp;vpa=220&amp;vtp=1"/>
          <p:cNvSpPr/>
          <p:nvPr/>
        </p:nvSpPr>
        <p:spPr>
          <a:xfrm>
            <a:off x="859955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465_2#e3aca77c5.choices?vja=1&amp;pid=ae54f1a46&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retirement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goodbye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neighbours.</a:t>
            </a:r>
            <a:endParaRPr lang="en-US" altLang="zh-CN" sz="2000" dirty="0"/>
          </a:p>
        </p:txBody>
      </p:sp>
      <p:sp>
        <p:nvSpPr>
          <p:cNvPr id="5" name="QC_7_AS.467_1#e3aca77c5?vja=1&amp;pid=ae54f1a46&amp;color=0,0,0&amp;vtp=1"/>
          <p:cNvSpPr/>
          <p:nvPr/>
        </p:nvSpPr>
        <p:spPr>
          <a:xfrm>
            <a:off x="722376" y="2077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Jim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accepted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wishes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families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own.”可知，在吉姆工作的最后几天，除了日常投递，他还和邻居们告别，接受邻居们的离别祝福。故选D项。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68_1#12b570ad2?vja=1&amp;pid=ae54f1a46&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69_1#12b570ad2.bracket?vja=1&amp;pid=ae54f1a46&amp;color=0,0,0&amp;vpa=221&amp;vtp=1"/>
          <p:cNvSpPr/>
          <p:nvPr/>
        </p:nvSpPr>
        <p:spPr>
          <a:xfrm>
            <a:off x="657879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468_2#12b570ad2.choices?vja=1&amp;pid=ae54f1a46&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unforgettable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harmony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endParaRPr lang="en-US" altLang="zh-CN" sz="2000" dirty="0"/>
          </a:p>
        </p:txBody>
      </p:sp>
      <p:sp>
        <p:nvSpPr>
          <p:cNvPr id="5" name="QC_7_AS.470_1#12b570ad2?vja=1&amp;pid=ae54f1a46&amp;color=0,0,0&amp;vtp=1"/>
          <p:cNvSpPr/>
          <p:nvPr/>
        </p:nvSpPr>
        <p:spPr>
          <a:xfrm>
            <a:off x="722376" y="2077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通读全文，尤其根据最后一段内容可知，文章主要讲述了邮递员吉姆·约翰逊的事迹，他在工作中与社区居民建立了深厚的感情，受到居民们的欢迎与尊重，这份情谊至今仍被铭记。由此可推知，作者写这篇文章是为了纪念这位受人尊敬的邮递员。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70_2#12b570ad2?vja=1&amp;pid=ae54f1a46&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7_AS.470_3#12b570ad2?vja=1&amp;pid=ae54f1a46&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86200" y="1384124"/>
            <a:ext cx="4425696" cy="15270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AS.470_4#12b570ad2?vja=1&amp;pid=ae54f1a46&amp;color=0,0,0&amp;mp=1&amp;vtp=1"/>
          <p:cNvSpPr/>
          <p:nvPr/>
        </p:nvSpPr>
        <p:spPr>
          <a:xfrm>
            <a:off x="722376" y="3047824"/>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当吉姆不做所有那些事情的时候，他就会穿梭在如棋盘般整齐的绿色草坪间，以确保当地邮政服务不会辜负其日常承诺。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741f64020.fixed?vja=1&amp;pid=09c1de486&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03</a:t>
            </a:r>
            <a:endParaRPr lang="en-US" altLang="zh-CN" sz="7200" dirty="0"/>
          </a:p>
        </p:txBody>
      </p:sp>
      <p:sp>
        <p:nvSpPr>
          <p:cNvPr id="3" name="C_4#741f64020.fixed?vja=1&amp;pid=09c1de486&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Ⅲ</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Extended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Project</a:t>
            </a:r>
            <a:endParaRPr lang="en-US" altLang="zh-CN" sz="4400" dirty="0"/>
          </a:p>
        </p:txBody>
      </p:sp>
      <p:pic>
        <p:nvPicPr>
          <p:cNvPr id="4" name="C_4#741f64020.fixed?vja=1&amp;pid=09c1de486&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741f64020.fixed?vja=1&amp;pid=09c1de486&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71_1#c2c2828da?vja=1&amp;pid=6ee896c88&amp;color=0,0,0&amp;vtp=1&amp;bt=1"/>
          <p:cNvSpPr/>
          <p:nvPr/>
        </p:nvSpPr>
        <p:spPr>
          <a:xfrm>
            <a:off x="722376" y="900000"/>
            <a:ext cx="10753344" cy="4572000"/>
          </a:xfrm>
          <a:prstGeom prst="rect">
            <a:avLst/>
          </a:prstGeom>
          <a:noFill/>
        </p:spPr>
        <p:txBody>
          <a:bodyPr wrap="square" lIns="0" tIns="0" rIns="0" bIns="0" rtlCol="0" anchor="t"/>
          <a:lstStyle/>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fatherhood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fatherhood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seriously.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instincts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（本能）.There’s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comprehensive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screw</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husband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（鼓励）</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aspects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discipline,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enforcing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harbour</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doubts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loved.</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71_1#c2c2828da?vja=1&amp;pid=6ee896c88&amp;color=0,0,0&amp;vtp=1&amp;bt=1"/>
          <p:cNvSpPr/>
          <p:nvPr/>
        </p:nvSpPr>
        <p:spPr>
          <a:xfrm>
            <a:off x="722376" y="900000"/>
            <a:ext cx="10753344" cy="4152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Certainly</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emergence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fatherhood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unparalleled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Parenthood,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antidepressant—not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bottle-feeding,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superheroes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Band-Aids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skinned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teenagers,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unexpected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immeasurable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stretching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ancestors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#1.4</a:t>
            </a:r>
            <a:endParaRPr lang="en-US" altLang="zh-CN" sz="2000" dirty="0"/>
          </a:p>
        </p:txBody>
      </p:sp>
      <p:sp>
        <p:nvSpPr>
          <p:cNvPr id="3" name="QM_6_EX.472_1#c2c2828da?vja=1&amp;pid=6ee896c88&amp;color=0,0,0&amp;vtp=1"/>
          <p:cNvSpPr/>
          <p:nvPr/>
        </p:nvSpPr>
        <p:spPr>
          <a:xfrm>
            <a:off x="722376" y="5093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本文是一篇议论文。作者探讨了为人父母，特别是作为一个父亲应尽的义务和应担负的责任以及作为一个父亲的重大意义和价值。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73_1#bca409e60?vja=1&amp;pid=c2c2828d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phrase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74_1#bca409e60.bracket?vja=1&amp;pid=c2c2828da&amp;color=0,0,0&amp;vpa=222&amp;vtp=1"/>
          <p:cNvSpPr/>
          <p:nvPr/>
        </p:nvSpPr>
        <p:spPr>
          <a:xfrm>
            <a:off x="8588439"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473_2#bca409e60.choices?vja=1&amp;pid=c2c2828da&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748280" algn="l"/>
                <a:tab pos="5483860" algn="l"/>
                <a:tab pos="821944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endParaRPr lang="en-US" altLang="zh-CN" sz="2000" dirty="0"/>
          </a:p>
        </p:txBody>
      </p:sp>
      <p:sp>
        <p:nvSpPr>
          <p:cNvPr id="5" name="QC_7_AS.475_1#bca409e60?vja=1&amp;pid=c2c2828da&amp;color=0,0,0&amp;vtp=1"/>
          <p:cNvSpPr/>
          <p:nvPr/>
        </p:nvSpPr>
        <p:spPr>
          <a:xfrm>
            <a:off x="722376" y="1696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词义猜测题。根据第二段中的“There’s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comprehensive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parenting.”及“Hopefully,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husband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nudge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direction.”可知，养育子女没有全面的指导手册，希望你的丈夫或妻子能帮助你向着正确的方向前进，因此推断此处表示有时候你会出错。由此可猜测，screw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up意为“把</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弄糟；出错”，与mess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up意思相近。故选A项。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76_1#bb2fd75fb?vja=1&amp;pid=c2c2828d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77_1#bb2fd75fb.bracket?vja=1&amp;pid=c2c2828da&amp;color=0,0,0&amp;vpa=223&amp;vtp=1"/>
          <p:cNvSpPr/>
          <p:nvPr/>
        </p:nvSpPr>
        <p:spPr>
          <a:xfrm>
            <a:off x="707713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476_2#bb2fd75fb.choices?vja=1&amp;pid=c2c2828da&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A.Parenting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B.Strict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C.Disciplining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seldom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intentions.</a:t>
            </a:r>
            <a:endParaRPr lang="en-US" altLang="zh-CN" sz="2000" dirty="0"/>
          </a:p>
        </p:txBody>
      </p:sp>
      <p:sp>
        <p:nvSpPr>
          <p:cNvPr id="5" name="QC_7_AS.478_1#bb2fd75fb?vja=1&amp;pid=c2c2828da&amp;color=0,0,0&amp;vtp=1"/>
          <p:cNvSpPr/>
          <p:nvPr/>
        </p:nvSpPr>
        <p:spPr>
          <a:xfrm>
            <a:off x="722376" y="2839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推理判断题。根据第二段中的“But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limits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harbour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doubts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loved.”可知，作者认为管教孩子是爱的一种表现。故选C项。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79_1#028a1270e?vja=1&amp;pid=c2c2828da&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80_1#028a1270e.bracket?vja=1&amp;pid=c2c2828da&amp;color=0,0,0&amp;vpa=224&amp;vtp=1"/>
          <p:cNvSpPr/>
          <p:nvPr/>
        </p:nvSpPr>
        <p:spPr>
          <a:xfrm>
            <a:off x="1000925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479_2#028a1270e.choices?vja=1&amp;pid=c2c2828da&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a:t>
            </a:r>
            <a:endParaRPr lang="en-US" altLang="zh-CN" sz="2000" dirty="0"/>
          </a:p>
        </p:txBody>
      </p:sp>
      <p:sp>
        <p:nvSpPr>
          <p:cNvPr id="5" name="QC_7_AS.481_1#028a1270e?vja=1&amp;pid=c2c2828da&amp;color=0,0,0&amp;vtp=1"/>
          <p:cNvSpPr/>
          <p:nvPr/>
        </p:nvSpPr>
        <p:spPr>
          <a:xfrm>
            <a:off x="722376" y="2077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内容可知，父亲的角色赋予了生命无与伦比的意义，对我们很多人来说，为人父母很可能是一种抗抑郁剂，你的孩子总是会以这样或那样的方式需要你，因此推断作者提到父母为孩子所做的事情是为了说明做父母的意义。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tags/tag1.xml><?xml version="1.0" encoding="utf-8"?>
<p:tagLst xmlns:p="http://schemas.openxmlformats.org/presentationml/2006/main">
  <p:tag name="commondata" val="eyJoZGlkIjoiNjhhYWY1ZDI1YzRkNGVjYWI0NWZjZGI3NGRlMmEyZDcifQ=="/>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77140</Words>
  <Application>WPS 演示</Application>
  <PresentationFormat>宽屏</PresentationFormat>
  <Paragraphs>1837</Paragraphs>
  <Slides>157</Slides>
  <Notes>139</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157</vt:i4>
      </vt:variant>
    </vt:vector>
  </HeadingPairs>
  <TitlesOfParts>
    <vt:vector size="178" baseType="lpstr">
      <vt:lpstr>Arial</vt:lpstr>
      <vt:lpstr>宋体</vt:lpstr>
      <vt:lpstr>Wingdings</vt:lpstr>
      <vt:lpstr>微软雅黑</vt:lpstr>
      <vt:lpstr>微软雅黑</vt:lpstr>
      <vt:lpstr>汉仪舒圆黑简体</vt:lpstr>
      <vt:lpstr>黑体</vt:lpstr>
      <vt:lpstr>汉仪舒圆黑简体</vt:lpstr>
      <vt:lpstr>汉仪舒圆黑简体</vt:lpstr>
      <vt:lpstr>Times New Roman</vt:lpstr>
      <vt:lpstr>Times New Roman</vt:lpstr>
      <vt:lpstr>宋体</vt:lpstr>
      <vt:lpstr>Impact</vt:lpstr>
      <vt:lpstr>Impact</vt:lpstr>
      <vt:lpstr>Impact</vt:lpstr>
      <vt:lpstr>Calibri</vt:lpstr>
      <vt:lpstr>等线</vt:lpstr>
      <vt:lpstr>Arial Unicode MS</vt:lpstr>
      <vt:lpstr>仿宋</vt:lpstr>
      <vt:lpstr>仿宋</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Cristina</cp:lastModifiedBy>
  <cp:revision>4</cp:revision>
  <dcterms:created xsi:type="dcterms:W3CDTF">2025-10-22T05:04:00Z</dcterms:created>
  <dcterms:modified xsi:type="dcterms:W3CDTF">2025-10-27T05:53:29Z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3DC0B2A86C22427D8DA5236FE5C9D6BF_12</vt:lpwstr>
  </property>
  <property fmtid="{D5CDD505-2E9C-101B-9397-08002B2CF9AE}" pid="3" name="KSOProductBuildVer">
    <vt:lpwstr>2052-12.1.0.18276</vt:lpwstr>
  </property>
</Properties>
</file>